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57" r:id="rId3"/>
    <p:sldId id="258" r:id="rId4"/>
    <p:sldId id="259" r:id="rId5"/>
    <p:sldId id="260" r:id="rId6"/>
    <p:sldId id="279" r:id="rId7"/>
    <p:sldId id="261" r:id="rId8"/>
    <p:sldId id="287" r:id="rId9"/>
    <p:sldId id="263" r:id="rId10"/>
    <p:sldId id="267" r:id="rId11"/>
    <p:sldId id="280" r:id="rId12"/>
    <p:sldId id="281" r:id="rId13"/>
    <p:sldId id="273" r:id="rId14"/>
    <p:sldId id="274" r:id="rId15"/>
    <p:sldId id="282" r:id="rId16"/>
    <p:sldId id="283" r:id="rId17"/>
    <p:sldId id="284" r:id="rId18"/>
    <p:sldId id="285"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Muli Bold" panose="020B0604020202020204" charset="-94"/>
      <p:regular r:id="rId24"/>
    </p:embeddedFont>
    <p:embeddedFont>
      <p:font typeface="Muli Regular" panose="020B0604020202020204" charset="-94"/>
      <p:regular r:id="rId25"/>
    </p:embeddedFont>
    <p:embeddedFont>
      <p:font typeface="Muli Regular Bold" panose="020B0604020202020204" charset="-9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749D2120-9254-41B8-9255-A351B98DDD5D}"/>
              </a:ext>
            </a:extLst>
          </p:cNvPr>
          <p:cNvSpPr/>
          <p:nvPr/>
        </p:nvSpPr>
        <p:spPr>
          <a:xfrm>
            <a:off x="3026798" y="806048"/>
            <a:ext cx="11413946" cy="1938992"/>
          </a:xfrm>
          <a:prstGeom prst="rect">
            <a:avLst/>
          </a:prstGeom>
        </p:spPr>
        <p:txBody>
          <a:bodyPr wrap="square">
            <a:spAutoFit/>
          </a:bodyPr>
          <a:lstStyle/>
          <a:p>
            <a:pPr algn="ctr"/>
            <a:r>
              <a:rPr lang="tr-TR" sz="6000" b="1" dirty="0"/>
              <a:t>BAFRA</a:t>
            </a:r>
          </a:p>
          <a:p>
            <a:pPr algn="ctr"/>
            <a:r>
              <a:rPr lang="tr-TR" sz="6000" b="1" dirty="0"/>
              <a:t>İLÇE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1569660"/>
          </a:xfrm>
          <a:prstGeom prst="rect">
            <a:avLst/>
          </a:prstGeom>
        </p:spPr>
        <p:txBody>
          <a:bodyPr wrap="square">
            <a:spAutoFit/>
          </a:bodyPr>
          <a:lstStyle/>
          <a:p>
            <a:pPr algn="ctr"/>
            <a:r>
              <a:rPr lang="tr-TR" sz="4800" b="1" dirty="0"/>
              <a:t>2204-A LİSE ÖĞRENCİLERİ</a:t>
            </a:r>
          </a:p>
          <a:p>
            <a:pPr algn="ctr"/>
            <a:r>
              <a:rPr lang="tr-TR" sz="4800" b="1" dirty="0"/>
              <a:t>ARAŞTIRMA PROJELERİ YARIŞMASI</a:t>
            </a:r>
          </a:p>
        </p:txBody>
      </p:sp>
      <p:pic>
        <p:nvPicPr>
          <p:cNvPr id="13" name="Resim 12">
            <a:extLst>
              <a:ext uri="{FF2B5EF4-FFF2-40B4-BE49-F238E27FC236}">
                <a16:creationId xmlns:a16="http://schemas.microsoft.com/office/drawing/2014/main" id="{A95D9332-D601-4C3D-8094-EF950EF25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27" y="78303"/>
            <a:ext cx="3200408" cy="3200408"/>
          </a:xfrm>
          <a:prstGeom prst="rect">
            <a:avLst/>
          </a:prstGeom>
        </p:spPr>
      </p:pic>
      <p:pic>
        <p:nvPicPr>
          <p:cNvPr id="18" name="Resim 17">
            <a:extLst>
              <a:ext uri="{FF2B5EF4-FFF2-40B4-BE49-F238E27FC236}">
                <a16:creationId xmlns:a16="http://schemas.microsoft.com/office/drawing/2014/main" id="{32705C4C-570B-4426-BC5E-AE3D5A80D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5200" y="239968"/>
            <a:ext cx="2143424" cy="2857899"/>
          </a:xfrm>
          <a:prstGeom prst="rect">
            <a:avLst/>
          </a:prstGeom>
        </p:spPr>
      </p:pic>
    </p:spTree>
    <p:extLst>
      <p:ext uri="{BB962C8B-B14F-4D97-AF65-F5344CB8AC3E}">
        <p14:creationId xmlns:p14="http://schemas.microsoft.com/office/powerpoint/2010/main" val="251594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6679758"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Bilimsel Soru Sorma </a:t>
              </a:r>
              <a:endParaRPr lang="en-US" sz="2800" dirty="0">
                <a:solidFill>
                  <a:srgbClr val="1B1A1A"/>
                </a:solidFill>
                <a:latin typeface="Muli Bold"/>
              </a:endParaRPr>
            </a:p>
          </p:txBody>
        </p:sp>
      </p:grpSp>
      <p:sp>
        <p:nvSpPr>
          <p:cNvPr id="10" name="TextBox 10"/>
          <p:cNvSpPr txBox="1"/>
          <p:nvPr/>
        </p:nvSpPr>
        <p:spPr>
          <a:xfrm>
            <a:off x="1447800" y="3162300"/>
            <a:ext cx="15087600" cy="5516895"/>
          </a:xfrm>
          <a:prstGeom prst="rect">
            <a:avLst/>
          </a:prstGeom>
        </p:spPr>
        <p:txBody>
          <a:bodyPr wrap="square" lIns="0" tIns="0" rIns="0" bIns="0" rtlCol="0" anchor="t">
            <a:spAutoFit/>
          </a:bodyPr>
          <a:lstStyle/>
          <a:p>
            <a:r>
              <a:rPr lang="tr-TR" sz="2800" dirty="0">
                <a:solidFill>
                  <a:schemeClr val="bg1"/>
                </a:solidFill>
              </a:rPr>
              <a:t>Bilimsel araştırmalar her zaman bir soru ile başlar. </a:t>
            </a:r>
          </a:p>
          <a:p>
            <a:endParaRPr lang="tr-TR" sz="2800" dirty="0">
              <a:solidFill>
                <a:schemeClr val="bg1"/>
              </a:solidFill>
            </a:endParaRPr>
          </a:p>
          <a:p>
            <a:r>
              <a:rPr lang="tr-TR" sz="2800" dirty="0">
                <a:solidFill>
                  <a:schemeClr val="bg1"/>
                </a:solidFill>
              </a:rPr>
              <a:t>Aşağıda bazı bilimsel soru örnekleri verilmiştir.</a:t>
            </a:r>
          </a:p>
          <a:p>
            <a:endParaRPr lang="tr-TR" sz="2800" dirty="0">
              <a:solidFill>
                <a:schemeClr val="bg1"/>
              </a:solidFill>
            </a:endParaRPr>
          </a:p>
          <a:p>
            <a:r>
              <a:rPr lang="tr-TR" sz="2800" dirty="0">
                <a:solidFill>
                  <a:schemeClr val="bg1"/>
                </a:solidFill>
              </a:rPr>
              <a:t> *Bitkilerin büyümesinde gün ışığının etkisi nedir?</a:t>
            </a:r>
          </a:p>
          <a:p>
            <a:r>
              <a:rPr lang="tr-TR" sz="2800" dirty="0">
                <a:solidFill>
                  <a:schemeClr val="bg1"/>
                </a:solidFill>
              </a:rPr>
              <a:t> *Nem mantarların büyümesini nasıl etkiler?</a:t>
            </a:r>
          </a:p>
          <a:p>
            <a:r>
              <a:rPr lang="tr-TR" sz="2800" dirty="0">
                <a:solidFill>
                  <a:schemeClr val="bg1"/>
                </a:solidFill>
              </a:rPr>
              <a:t> *Solucanlar hangi besinleri yiyecek olarak tercih ederler?</a:t>
            </a:r>
          </a:p>
          <a:p>
            <a:r>
              <a:rPr lang="tr-TR" sz="2800" dirty="0">
                <a:solidFill>
                  <a:schemeClr val="bg1"/>
                </a:solidFill>
              </a:rPr>
              <a:t> *Bir balonun hacmine sıcaklığın etkisi nedir?</a:t>
            </a:r>
          </a:p>
          <a:p>
            <a:r>
              <a:rPr lang="tr-TR" sz="2800" dirty="0">
                <a:solidFill>
                  <a:schemeClr val="bg1"/>
                </a:solidFill>
              </a:rPr>
              <a:t> *Cisimlerin renginin ışığın soğrulmasına etkisi nedir?</a:t>
            </a:r>
          </a:p>
          <a:p>
            <a:r>
              <a:rPr lang="tr-TR" sz="2800" dirty="0">
                <a:solidFill>
                  <a:schemeClr val="bg1"/>
                </a:solidFill>
              </a:rPr>
              <a:t> *Hangi metal en iyi iletkendir?</a:t>
            </a:r>
          </a:p>
          <a:p>
            <a:r>
              <a:rPr lang="tr-TR" sz="2800" dirty="0">
                <a:solidFill>
                  <a:schemeClr val="bg1"/>
                </a:solidFill>
              </a:rPr>
              <a:t> *Üçgenin iç açıları toplamı nedir?</a:t>
            </a:r>
          </a:p>
          <a:p>
            <a:r>
              <a:rPr lang="tr-TR" sz="2800" dirty="0">
                <a:solidFill>
                  <a:schemeClr val="bg1"/>
                </a:solidFill>
              </a:rPr>
              <a:t> *İlk n tane doğal sayının toplamı nedir?</a:t>
            </a:r>
          </a:p>
          <a:p>
            <a:pPr>
              <a:lnSpc>
                <a:spcPts val="2700"/>
              </a:lnSpc>
            </a:pPr>
            <a:endParaRPr lang="en-US" sz="2800" dirty="0">
              <a:solidFill>
                <a:schemeClr val="bg1"/>
              </a:solidFill>
              <a:latin typeface="Muli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09700" y="2781300"/>
            <a:ext cx="15087600" cy="7301999"/>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1: Araştırma Konusuna Karar Verin.</a:t>
            </a:r>
          </a:p>
          <a:p>
            <a:r>
              <a:rPr lang="tr-TR" sz="2800" dirty="0">
                <a:solidFill>
                  <a:schemeClr val="bg1"/>
                </a:solidFill>
              </a:rPr>
              <a:t>	</a:t>
            </a:r>
            <a:r>
              <a:rPr lang="tr-TR" sz="24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endParaRPr lang="tr-TR" sz="2400" dirty="0">
              <a:solidFill>
                <a:schemeClr val="bg1"/>
              </a:solidFill>
            </a:endParaRPr>
          </a:p>
          <a:p>
            <a:r>
              <a:rPr lang="tr-TR" sz="2800" b="1" dirty="0">
                <a:solidFill>
                  <a:schemeClr val="bg1"/>
                </a:solidFill>
              </a:rPr>
              <a:t>Adım 2: Danışman Belirleyin.</a:t>
            </a:r>
          </a:p>
          <a:p>
            <a:endParaRPr lang="tr-TR" sz="2800" b="1" dirty="0">
              <a:solidFill>
                <a:schemeClr val="bg1"/>
              </a:solidFill>
            </a:endParaRPr>
          </a:p>
          <a:p>
            <a:r>
              <a:rPr lang="tr-TR" sz="2800" b="1" dirty="0">
                <a:solidFill>
                  <a:schemeClr val="bg1"/>
                </a:solidFill>
              </a:rPr>
              <a:t>Adım 3:</a:t>
            </a:r>
            <a:r>
              <a:rPr lang="tr-TR" sz="2800" dirty="0">
                <a:solidFill>
                  <a:schemeClr val="bg1"/>
                </a:solidFill>
              </a:rPr>
              <a:t> </a:t>
            </a:r>
            <a:r>
              <a:rPr lang="tr-TR" sz="2800" b="1" dirty="0">
                <a:solidFill>
                  <a:schemeClr val="bg1"/>
                </a:solidFill>
              </a:rPr>
              <a:t>Fikrinizi Bir Soruya ve Hipoteze Kadar Küçültün  (Mühendislik Projesinde Alternatif</a:t>
            </a:r>
          </a:p>
          <a:p>
            <a:r>
              <a:rPr lang="tr-TR" sz="2800" b="1" dirty="0">
                <a:solidFill>
                  <a:schemeClr val="bg1"/>
                </a:solidFill>
              </a:rPr>
              <a:t>    Çözümler Oluşturun, En İyisini Seçin).</a:t>
            </a:r>
          </a:p>
          <a:p>
            <a:endParaRPr lang="tr-TR" sz="2800" b="1" dirty="0">
              <a:solidFill>
                <a:schemeClr val="bg1"/>
              </a:solidFill>
            </a:endParaRPr>
          </a:p>
          <a:p>
            <a:r>
              <a:rPr lang="tr-TR" sz="2800" b="1" dirty="0">
                <a:solidFill>
                  <a:schemeClr val="bg1"/>
                </a:solidFill>
              </a:rPr>
              <a:t>Adım 4: Araştırma Planınızı Gerçekçi Tutun.</a:t>
            </a:r>
            <a:br>
              <a:rPr lang="tr-TR" sz="2800" b="1" dirty="0">
                <a:solidFill>
                  <a:schemeClr val="bg1"/>
                </a:solidFill>
              </a:rPr>
            </a:br>
            <a:r>
              <a:rPr lang="tr-TR" sz="2800" b="1" dirty="0">
                <a:solidFill>
                  <a:schemeClr val="bg1"/>
                </a:solidFill>
              </a:rPr>
              <a:t>	</a:t>
            </a:r>
            <a:r>
              <a:rPr lang="tr-TR" sz="24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endParaRPr lang="tr-TR" sz="24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366630" y="1529998"/>
            <a:ext cx="9005970" cy="954107"/>
          </a:xfrm>
          <a:prstGeom prst="rect">
            <a:avLst/>
          </a:prstGeom>
        </p:spPr>
        <p:txBody>
          <a:bodyPr wrap="squar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p14="http://schemas.microsoft.com/office/powerpoint/2010/main" val="401101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7509748"/>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Planı Yazın.</a:t>
            </a:r>
          </a:p>
          <a:p>
            <a:r>
              <a:rPr lang="tr-TR" sz="2800" dirty="0">
                <a:solidFill>
                  <a:schemeClr val="bg1"/>
                </a:solidFill>
              </a:rPr>
              <a:t>	</a:t>
            </a:r>
            <a:r>
              <a:rPr lang="tr-TR" sz="2400" dirty="0">
                <a:solidFill>
                  <a:schemeClr val="bg1"/>
                </a:solidFill>
              </a:rPr>
              <a:t>Araştırma sorusuna uygun gerçekçi bir araştırma planına sahipseniz artık proje planınızı yazabilirsiniz demektir. Proje planını yazmak, araştırma konusu ile ilgili fikirlerin, soruların, deney önceliklerinin takip edilebildiği ve izlenecek adımlara odaklanmanızı sağlayan etkili bir yoldur. Bu, tüm bilim insanlarının ve mühendislerin kullandığı bir tür yol haritasıdır.</a:t>
            </a:r>
          </a:p>
          <a:p>
            <a:endParaRPr lang="tr-TR" sz="2400" dirty="0">
              <a:solidFill>
                <a:schemeClr val="bg1"/>
              </a:solidFill>
            </a:endParaRPr>
          </a:p>
          <a:p>
            <a:r>
              <a:rPr lang="tr-TR" sz="2800" b="1" dirty="0">
                <a:solidFill>
                  <a:schemeClr val="bg1"/>
                </a:solidFill>
              </a:rPr>
              <a:t>Adım 6. Proje İş-Zaman Çizelgesi Hazırlayın.</a:t>
            </a:r>
          </a:p>
          <a:p>
            <a:r>
              <a:rPr lang="tr-TR" sz="2800" dirty="0">
                <a:solidFill>
                  <a:schemeClr val="bg1"/>
                </a:solidFill>
              </a:rPr>
              <a:t>	Haftalık veya aylık hedefleri gösteren bir programa sahip olmak çok önemlidir. Ne tür hedefler belirlemeniz gerektiğini danışmanınıza sorun ve bunları haftalık olarak gerçekleştirmeye çalışın.</a:t>
            </a:r>
          </a:p>
          <a:p>
            <a:endParaRPr lang="tr-TR" sz="2800" b="1" dirty="0">
              <a:solidFill>
                <a:schemeClr val="bg1"/>
              </a:solidFill>
            </a:endParaRPr>
          </a:p>
          <a:p>
            <a:r>
              <a:rPr lang="tr-TR" sz="2800" b="1" dirty="0">
                <a:solidFill>
                  <a:schemeClr val="bg1"/>
                </a:solidFill>
              </a:rPr>
              <a:t>Adım 7: Deney veya Gözlemlerinizi Yapın ve Verilerinizi Toplayın (Teknolojik tasarım</a:t>
            </a:r>
            <a:br>
              <a:rPr lang="tr-TR" sz="2800" b="1" dirty="0">
                <a:solidFill>
                  <a:schemeClr val="bg1"/>
                </a:solidFill>
              </a:rPr>
            </a:br>
            <a:r>
              <a:rPr lang="tr-TR" sz="2800" b="1" dirty="0">
                <a:solidFill>
                  <a:schemeClr val="bg1"/>
                </a:solidFill>
              </a:rPr>
              <a:t>projelerinde prototip oluşturun</a:t>
            </a:r>
            <a:r>
              <a:rPr lang="tr-TR" sz="2800" dirty="0">
                <a:solidFill>
                  <a:schemeClr val="bg1"/>
                </a:solidFill>
              </a:rPr>
              <a:t>).</a:t>
            </a:r>
          </a:p>
          <a:p>
            <a:br>
              <a:rPr lang="tr-TR" sz="2800" dirty="0">
                <a:solidFill>
                  <a:schemeClr val="bg1"/>
                </a:solidFill>
              </a:rPr>
            </a:br>
            <a:r>
              <a:rPr lang="tr-TR" sz="2800" b="1" dirty="0">
                <a:solidFill>
                  <a:schemeClr val="bg1"/>
                </a:solidFill>
              </a:rPr>
              <a:t>Adım 8: Bulgularınızı Sunun.</a:t>
            </a:r>
          </a:p>
          <a:p>
            <a:endParaRPr lang="tr-TR" sz="2800" b="1" dirty="0">
              <a:solidFill>
                <a:schemeClr val="bg1"/>
              </a:solidFill>
            </a:endParaRPr>
          </a:p>
          <a:p>
            <a:r>
              <a:rPr lang="tr-TR" sz="2800" b="1" dirty="0">
                <a:solidFill>
                  <a:schemeClr val="bg1"/>
                </a:solidFill>
              </a:rPr>
              <a:t>Adım 9: Yarışmaya Gidin ve Keyfini Çıkarın!</a:t>
            </a:r>
          </a:p>
          <a:p>
            <a:endParaRPr lang="tr-TR" sz="2800" dirty="0">
              <a:solidFill>
                <a:schemeClr val="bg1"/>
              </a:solidFill>
            </a:endParaRPr>
          </a:p>
        </p:txBody>
      </p:sp>
      <p:sp>
        <p:nvSpPr>
          <p:cNvPr id="2" name="Dikdörtgen 1"/>
          <p:cNvSpPr/>
          <p:nvPr/>
        </p:nvSpPr>
        <p:spPr>
          <a:xfrm>
            <a:off x="366630" y="1529998"/>
            <a:ext cx="8813246" cy="954107"/>
          </a:xfrm>
          <a:prstGeom prst="rect">
            <a:avLst/>
          </a:prstGeom>
        </p:spPr>
        <p:txBody>
          <a:bodyPr wrap="non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p14="http://schemas.microsoft.com/office/powerpoint/2010/main" val="348214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8331" y="3848100"/>
            <a:ext cx="9332867"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3637276" cy="3416320"/>
          </a:xfrm>
          <a:prstGeom prst="rect">
            <a:avLst/>
          </a:prstGeom>
        </p:spPr>
        <p:txBody>
          <a:bodyPr wrap="square">
            <a:spAutoFit/>
          </a:bodyPr>
          <a:lstStyle/>
          <a:p>
            <a:r>
              <a:rPr lang="tr-TR" sz="3600" b="1" dirty="0">
                <a:solidFill>
                  <a:schemeClr val="bg1"/>
                </a:solidFill>
              </a:rPr>
              <a:t>Ön değerlendirme sonucunda başarılı bulunan projeler, Bölge Sergisine davet edilir.</a:t>
            </a:r>
            <a:endParaRPr lang="tr-TR" sz="3600" dirty="0">
              <a:solidFill>
                <a:schemeClr val="bg1"/>
              </a:solidFill>
            </a:endParaRPr>
          </a:p>
        </p:txBody>
      </p:sp>
      <p:sp>
        <p:nvSpPr>
          <p:cNvPr id="41" name="Dikdörtgen 40"/>
          <p:cNvSpPr/>
          <p:nvPr/>
        </p:nvSpPr>
        <p:spPr>
          <a:xfrm>
            <a:off x="6553200" y="2323171"/>
            <a:ext cx="4572000" cy="5078313"/>
          </a:xfrm>
          <a:prstGeom prst="rect">
            <a:avLst/>
          </a:prstGeom>
        </p:spPr>
        <p:txBody>
          <a:bodyPr wrap="square">
            <a:spAutoFit/>
          </a:bodyPr>
          <a:lstStyle/>
          <a:p>
            <a:r>
              <a:rPr lang="tr-TR" sz="3600" b="1" dirty="0">
                <a:solidFill>
                  <a:schemeClr val="bg1"/>
                </a:solidFill>
              </a:rPr>
              <a:t>Projeler, sergide jüriler tarafından proje sahibi öğrenciler ile yapılacak mülakat yoluyla değerlendirilir.</a:t>
            </a:r>
          </a:p>
          <a:p>
            <a:r>
              <a:rPr lang="tr-TR" sz="3600" b="1" dirty="0">
                <a:solidFill>
                  <a:schemeClr val="bg1"/>
                </a:solidFill>
              </a:rPr>
              <a:t> Proje sahibi öğrencilerden, mülakat için sunum hazırlamaları beklenir.</a:t>
            </a:r>
          </a:p>
        </p:txBody>
      </p:sp>
      <p:sp>
        <p:nvSpPr>
          <p:cNvPr id="42" name="Dikdörtgen 41"/>
          <p:cNvSpPr/>
          <p:nvPr/>
        </p:nvSpPr>
        <p:spPr>
          <a:xfrm>
            <a:off x="12115800" y="2285476"/>
            <a:ext cx="5257800" cy="4524315"/>
          </a:xfrm>
          <a:prstGeom prst="rect">
            <a:avLst/>
          </a:prstGeom>
        </p:spPr>
        <p:txBody>
          <a:bodyPr wrap="square">
            <a:spAutoFit/>
          </a:bodyPr>
          <a:lstStyle/>
          <a:p>
            <a:r>
              <a:rPr lang="tr-TR" sz="3600" b="1" dirty="0">
                <a:solidFill>
                  <a:schemeClr val="bg1"/>
                </a:solidFill>
              </a:rPr>
              <a:t>Bölgelerde yapılacak yarışmalarda başarılı bulunan projelere Bölge Birinciliği, İkinciliği ve Üçüncülüğü ödülü verilebilir. </a:t>
            </a:r>
          </a:p>
          <a:p>
            <a:r>
              <a:rPr lang="tr-TR" sz="3600" b="1" dirty="0">
                <a:solidFill>
                  <a:schemeClr val="bg1"/>
                </a:solidFill>
              </a:rPr>
              <a:t>Bölge Birincileri Final Yarışmasına davet edilir.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3429207" y="2683173"/>
            <a:ext cx="440666" cy="4328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 name="Dikdörtgen 1"/>
          <p:cNvSpPr/>
          <p:nvPr/>
        </p:nvSpPr>
        <p:spPr>
          <a:xfrm>
            <a:off x="4343400" y="2476483"/>
            <a:ext cx="13487400" cy="4154984"/>
          </a:xfrm>
          <a:prstGeom prst="rect">
            <a:avLst/>
          </a:prstGeom>
        </p:spPr>
        <p:txBody>
          <a:bodyPr wrap="square">
            <a:spAutoFit/>
          </a:bodyPr>
          <a:lstStyle/>
          <a:p>
            <a:r>
              <a:rPr lang="tr-TR" sz="4400" b="1" dirty="0">
                <a:solidFill>
                  <a:schemeClr val="bg1"/>
                </a:solidFill>
              </a:rPr>
              <a:t>Lise Öğrencileri Araştırma Projeleri Final Yarışmasında derece alan öğrencilere girdikleri ilk lisans yerleştirme sınavı sonucuna göre alanlarıyla ilgili bölümleri tercih etmeleri durumunda ek katsayı uygulamasından yararlanırlar. (Bkz. 2022 YKS  Kılavuzu).</a:t>
            </a:r>
          </a:p>
          <a:p>
            <a:endParaRPr lang="tr-TR" sz="4400" b="1" dirty="0">
              <a:solidFill>
                <a:schemeClr val="bg1"/>
              </a:solidFill>
            </a:endParaRPr>
          </a:p>
        </p:txBody>
      </p:sp>
    </p:spTree>
    <p:extLst>
      <p:ext uri="{BB962C8B-B14F-4D97-AF65-F5344CB8AC3E}">
        <p14:creationId xmlns:p14="http://schemas.microsoft.com/office/powerpoint/2010/main" val="349445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981200" y="4838700"/>
            <a:ext cx="15544800" cy="3570208"/>
          </a:xfrm>
          <a:prstGeom prst="rect">
            <a:avLst/>
          </a:prstGeom>
        </p:spPr>
        <p:txBody>
          <a:bodyPr wrap="square" lIns="0" tIns="0" rIns="0" bIns="0" rtlCol="0" anchor="t">
            <a:spAutoFit/>
          </a:bodyPr>
          <a:lstStyle/>
          <a:p>
            <a:r>
              <a:rPr lang="tr-TR" sz="2800" b="1" dirty="0">
                <a:solidFill>
                  <a:schemeClr val="bg1"/>
                </a:solidFill>
              </a:rPr>
              <a:t>	</a:t>
            </a:r>
            <a:r>
              <a:rPr lang="tr-TR" sz="4000" b="1" dirty="0">
                <a:solidFill>
                  <a:schemeClr val="bg1"/>
                </a:solidFill>
              </a:rPr>
              <a:t>Uluslararası proje yarışmalarına TÜBİTAK tarafından gönderilecek projeler, Final yarışmasında derece alan projeler arasından belirlenir.</a:t>
            </a:r>
          </a:p>
          <a:p>
            <a:endParaRPr lang="tr-TR" sz="4000" b="1" dirty="0">
              <a:solidFill>
                <a:schemeClr val="bg1"/>
              </a:solidFill>
            </a:endParaRPr>
          </a:p>
          <a:p>
            <a:endParaRPr lang="tr-TR" sz="2800" b="1" dirty="0">
              <a:solidFill>
                <a:schemeClr val="bg1"/>
              </a:solidFill>
            </a:endParaRPr>
          </a:p>
          <a:p>
            <a:r>
              <a:rPr lang="tr-TR" sz="2800" b="1" dirty="0">
                <a:solidFill>
                  <a:schemeClr val="bg1"/>
                </a:solidFill>
              </a:rPr>
              <a:t>	</a:t>
            </a:r>
          </a:p>
          <a:p>
            <a:endParaRPr lang="tr-TR" sz="2800" b="1" dirty="0">
              <a:solidFill>
                <a:schemeClr val="bg1"/>
              </a:solidFill>
            </a:endParaRPr>
          </a:p>
          <a:p>
            <a:endParaRPr lang="tr-TR" sz="2800" b="1" dirty="0">
              <a:solidFill>
                <a:schemeClr val="bg1"/>
              </a:solidFill>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566521"/>
              <a:ext cx="6400799" cy="567677"/>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Uluslararası Yarışmalara Katılım </a:t>
              </a:r>
              <a:endParaRPr lang="en-US" sz="3200" b="1" dirty="0">
                <a:solidFill>
                  <a:srgbClr val="1B1A1A"/>
                </a:solidFill>
                <a:latin typeface="+mj-lt"/>
              </a:endParaRPr>
            </a:p>
          </p:txBody>
        </p:sp>
      </p:grpSp>
    </p:spTree>
    <p:extLst>
      <p:ext uri="{BB962C8B-B14F-4D97-AF65-F5344CB8AC3E}">
        <p14:creationId xmlns:p14="http://schemas.microsoft.com/office/powerpoint/2010/main" val="368171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 </a:t>
              </a:r>
              <a:endParaRPr lang="en-US" sz="2800" dirty="0">
                <a:solidFill>
                  <a:srgbClr val="1B1A1A"/>
                </a:solidFill>
                <a:latin typeface="Muli Bold"/>
              </a:endParaRPr>
            </a:p>
          </p:txBody>
        </p:sp>
      </p:grpSp>
      <p:sp>
        <p:nvSpPr>
          <p:cNvPr id="2" name="Dikdörtgen 1"/>
          <p:cNvSpPr/>
          <p:nvPr/>
        </p:nvSpPr>
        <p:spPr>
          <a:xfrm>
            <a:off x="152400" y="1697084"/>
            <a:ext cx="5964518" cy="523220"/>
          </a:xfrm>
          <a:prstGeom prst="rect">
            <a:avLst/>
          </a:prstGeom>
        </p:spPr>
        <p:txBody>
          <a:bodyPr wrap="none">
            <a:spAutoFit/>
          </a:bodyPr>
          <a:lstStyle/>
          <a:p>
            <a:r>
              <a:rPr lang="tr-TR" sz="2800" b="1" dirty="0"/>
              <a:t>Uluslararası Derecelere Verilen Ödüller</a:t>
            </a:r>
            <a:endParaRPr lang="tr-TR" sz="2800" dirty="0"/>
          </a:p>
        </p:txBody>
      </p:sp>
      <p:sp>
        <p:nvSpPr>
          <p:cNvPr id="3" name="Dikdörtgen 2"/>
          <p:cNvSpPr/>
          <p:nvPr/>
        </p:nvSpPr>
        <p:spPr>
          <a:xfrm>
            <a:off x="1524000" y="3139790"/>
            <a:ext cx="14249400" cy="4216539"/>
          </a:xfrm>
          <a:prstGeom prst="rect">
            <a:avLst/>
          </a:prstGeom>
        </p:spPr>
        <p:txBody>
          <a:bodyPr wrap="square">
            <a:spAutoFit/>
          </a:bodyPr>
          <a:lstStyle/>
          <a:p>
            <a:pPr algn="ctr"/>
            <a:r>
              <a:rPr lang="tr-TR" sz="3600" b="1" dirty="0">
                <a:solidFill>
                  <a:srgbClr val="FFFF00"/>
                </a:solidFill>
              </a:rPr>
              <a:t>       DOĞRUDAN YERLEŞTİRME HAKKI</a:t>
            </a:r>
          </a:p>
          <a:p>
            <a:pPr algn="ctr"/>
            <a:endParaRPr lang="tr-TR" sz="3600" b="1" dirty="0">
              <a:solidFill>
                <a:srgbClr val="FFFF00"/>
              </a:solidFill>
            </a:endParaRPr>
          </a:p>
          <a:p>
            <a:pPr algn="just"/>
            <a:r>
              <a:rPr lang="tr-TR" sz="3600" dirty="0">
                <a:solidFill>
                  <a:schemeClr val="bg1"/>
                </a:solidFill>
              </a:rPr>
              <a:t>	</a:t>
            </a:r>
            <a:r>
              <a:rPr lang="tr-TR" sz="3200" b="1" dirty="0">
                <a:solidFill>
                  <a:schemeClr val="bg1"/>
                </a:solidFill>
              </a:rPr>
              <a:t>Uluslararası Proje Yarışmalarına TÜBİTAK tarafından gönderilerek Birincilik, İkincilik ve Üçüncülük ödüllerinden birini alan öğrenciler, derece aldıkları alanla ilgili bir bölümü tercih etmeleri durumunda alanlarındaki yükseköğretim programlarından burslu programlar hariç kontenjan dışından ÖSYM tarafından yerleştirilir. (Bkz. 2022 YKS  Kılavuzu).</a:t>
            </a:r>
          </a:p>
          <a:p>
            <a:pPr algn="just"/>
            <a:endParaRPr lang="tr-TR" sz="3200" dirty="0">
              <a:solidFill>
                <a:schemeClr val="bg1"/>
              </a:solidFill>
            </a:endParaRPr>
          </a:p>
        </p:txBody>
      </p:sp>
    </p:spTree>
    <p:extLst>
      <p:ext uri="{BB962C8B-B14F-4D97-AF65-F5344CB8AC3E}">
        <p14:creationId xmlns:p14="http://schemas.microsoft.com/office/powerpoint/2010/main" val="356548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20394" y="862959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384620" y="566521"/>
              <a:ext cx="6400799" cy="567677"/>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p:txBody>
        </p:sp>
      </p:grpSp>
      <p:sp>
        <p:nvSpPr>
          <p:cNvPr id="2" name="Dikdörtgen 1"/>
          <p:cNvSpPr/>
          <p:nvPr/>
        </p:nvSpPr>
        <p:spPr>
          <a:xfrm>
            <a:off x="3689890" y="7130173"/>
            <a:ext cx="9689832" cy="400110"/>
          </a:xfrm>
          <a:prstGeom prst="rect">
            <a:avLst/>
          </a:prstGeom>
        </p:spPr>
        <p:txBody>
          <a:bodyPr wrap="none">
            <a:spAutoFit/>
          </a:bodyPr>
          <a:lstStyle/>
          <a:p>
            <a:r>
              <a:rPr lang="tr-TR" sz="2000" dirty="0">
                <a:solidFill>
                  <a:srgbClr val="FFFF00"/>
                </a:solidFill>
              </a:rPr>
              <a:t>http://www.tubitak.gov.tr/tr/yarismalar/icerik-lise-ogrencileri-arastirma-projeleri-yarismasi</a:t>
            </a:r>
          </a:p>
        </p:txBody>
      </p:sp>
      <p:sp>
        <p:nvSpPr>
          <p:cNvPr id="3" name="Dikdörtgen 2"/>
          <p:cNvSpPr/>
          <p:nvPr/>
        </p:nvSpPr>
        <p:spPr>
          <a:xfrm>
            <a:off x="6930818" y="8348008"/>
            <a:ext cx="11357182" cy="1938992"/>
          </a:xfrm>
          <a:prstGeom prst="rect">
            <a:avLst/>
          </a:prstGeom>
        </p:spPr>
        <p:txBody>
          <a:bodyPr wrap="square">
            <a:spAutoFit/>
          </a:bodyPr>
          <a:lstStyle/>
          <a:p>
            <a:r>
              <a:rPr lang="tr-TR" sz="4000" b="1" dirty="0">
                <a:solidFill>
                  <a:schemeClr val="bg1"/>
                </a:solidFill>
              </a:rPr>
              <a:t>DAHA AYRINTILI BİLGİ İÇİN TÜBİTAK 2204-A LİSE ÖĞRENCİLERİ ARAŞTIRMA  PROJELERİ YARIŞMASI PROJE REHBERİ ve ÇAĞRI METNİ OKUNMALIDIR.</a:t>
            </a:r>
          </a:p>
        </p:txBody>
      </p:sp>
      <p:pic>
        <p:nvPicPr>
          <p:cNvPr id="6" name="Resim 5">
            <a:extLst>
              <a:ext uri="{FF2B5EF4-FFF2-40B4-BE49-F238E27FC236}">
                <a16:creationId xmlns:a16="http://schemas.microsoft.com/office/drawing/2014/main" id="{D30C34E1-2ED6-4A24-83A3-33A3AD22BE60}"/>
              </a:ext>
            </a:extLst>
          </p:cNvPr>
          <p:cNvPicPr>
            <a:picLocks noChangeAspect="1"/>
          </p:cNvPicPr>
          <p:nvPr/>
        </p:nvPicPr>
        <p:blipFill>
          <a:blip r:embed="rId2"/>
          <a:stretch>
            <a:fillRect/>
          </a:stretch>
        </p:blipFill>
        <p:spPr>
          <a:xfrm>
            <a:off x="1333500" y="114886"/>
            <a:ext cx="15620999" cy="7848014"/>
          </a:xfrm>
          <a:prstGeom prst="rect">
            <a:avLst/>
          </a:prstGeom>
        </p:spPr>
      </p:pic>
    </p:spTree>
    <p:extLst>
      <p:ext uri="{BB962C8B-B14F-4D97-AF65-F5344CB8AC3E}">
        <p14:creationId xmlns:p14="http://schemas.microsoft.com/office/powerpoint/2010/main" val="419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6781800" y="1168652"/>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7162800" y="1796629"/>
            <a:ext cx="5810693" cy="646331"/>
          </a:xfrm>
          <a:prstGeom prst="rect">
            <a:avLst/>
          </a:prstGeom>
        </p:spPr>
        <p:txBody>
          <a:bodyPr wrap="non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6781800" y="3047611"/>
            <a:ext cx="11277600" cy="6494085"/>
          </a:xfrm>
          <a:prstGeom prst="rect">
            <a:avLst/>
          </a:prstGeom>
        </p:spPr>
        <p:txBody>
          <a:bodyPr wrap="square">
            <a:spAutoFit/>
          </a:bodyPr>
          <a:lstStyle/>
          <a:p>
            <a:r>
              <a:rPr lang="tr-TR" sz="3200" dirty="0">
                <a:solidFill>
                  <a:schemeClr val="bg1"/>
                </a:solidFill>
              </a:rPr>
              <a:t>*Yarışmaya Türkiye ve KKTC’de öğrenim gören </a:t>
            </a:r>
            <a:r>
              <a:rPr lang="tr-TR" sz="3200" b="1" dirty="0">
                <a:solidFill>
                  <a:srgbClr val="FFFF00"/>
                </a:solidFill>
              </a:rPr>
              <a:t>tüm lise öğrencileri </a:t>
            </a:r>
            <a:r>
              <a:rPr lang="tr-TR" sz="3200" dirty="0">
                <a:solidFill>
                  <a:schemeClr val="bg1"/>
                </a:solidFill>
              </a:rPr>
              <a:t>katılabilir.</a:t>
            </a:r>
          </a:p>
          <a:p>
            <a:endParaRPr lang="tr-TR" sz="3200" dirty="0">
              <a:solidFill>
                <a:schemeClr val="bg1"/>
              </a:solidFill>
            </a:endParaRPr>
          </a:p>
          <a:p>
            <a:r>
              <a:rPr lang="tr-TR" sz="3200" dirty="0">
                <a:solidFill>
                  <a:schemeClr val="bg1"/>
                </a:solidFill>
              </a:rPr>
              <a:t>*Yarışmaya </a:t>
            </a:r>
            <a:r>
              <a:rPr lang="tr-TR" sz="3200" u="sng" dirty="0">
                <a:solidFill>
                  <a:schemeClr val="bg1"/>
                </a:solidFill>
              </a:rPr>
              <a:t>her öğrenci </a:t>
            </a:r>
            <a:r>
              <a:rPr lang="tr-TR" sz="3200" dirty="0">
                <a:solidFill>
                  <a:schemeClr val="bg1"/>
                </a:solidFill>
              </a:rPr>
              <a:t>yalnızca </a:t>
            </a:r>
            <a:r>
              <a:rPr lang="tr-TR" sz="3200" b="1" dirty="0">
                <a:solidFill>
                  <a:srgbClr val="FFFF00"/>
                </a:solidFill>
              </a:rPr>
              <a:t>bir proje </a:t>
            </a:r>
            <a:r>
              <a:rPr lang="tr-TR" sz="3200" dirty="0">
                <a:solidFill>
                  <a:schemeClr val="bg1"/>
                </a:solidFill>
              </a:rPr>
              <a:t>ile katılabilir ve her proje </a:t>
            </a:r>
            <a:r>
              <a:rPr lang="tr-TR" sz="3200" b="1" dirty="0">
                <a:solidFill>
                  <a:srgbClr val="FFFF00"/>
                </a:solidFill>
              </a:rPr>
              <a:t>en çok üç öğrenci </a:t>
            </a:r>
            <a:r>
              <a:rPr lang="tr-TR" sz="3200" dirty="0">
                <a:solidFill>
                  <a:schemeClr val="bg1"/>
                </a:solidFill>
              </a:rPr>
              <a:t>tarafından hazırlanabilir.</a:t>
            </a:r>
          </a:p>
          <a:p>
            <a:endParaRPr lang="tr-TR" sz="3200" dirty="0">
              <a:solidFill>
                <a:schemeClr val="bg1"/>
              </a:solidFill>
            </a:endParaRPr>
          </a:p>
          <a:p>
            <a:r>
              <a:rPr lang="tr-TR" sz="3200" dirty="0">
                <a:solidFill>
                  <a:schemeClr val="bg1"/>
                </a:solidFill>
              </a:rPr>
              <a:t>*Bir projede </a:t>
            </a:r>
            <a:r>
              <a:rPr lang="tr-TR" sz="3200" u="sng" dirty="0">
                <a:solidFill>
                  <a:schemeClr val="bg1"/>
                </a:solidFill>
              </a:rPr>
              <a:t>sadece bir danışman </a:t>
            </a:r>
            <a:r>
              <a:rPr lang="tr-TR" sz="3200" dirty="0">
                <a:solidFill>
                  <a:schemeClr val="bg1"/>
                </a:solidFill>
              </a:rPr>
              <a:t>görev alabilir ve </a:t>
            </a:r>
            <a:r>
              <a:rPr lang="tr-TR" sz="3200" u="sng" dirty="0">
                <a:solidFill>
                  <a:schemeClr val="bg1"/>
                </a:solidFill>
              </a:rPr>
              <a:t>danışman birden fazla projeye danışmanlık yapabilir.</a:t>
            </a:r>
          </a:p>
          <a:p>
            <a:endParaRPr lang="tr-TR" sz="3200" u="sng" dirty="0">
              <a:solidFill>
                <a:schemeClr val="bg1"/>
              </a:solidFill>
            </a:endParaRPr>
          </a:p>
          <a:p>
            <a:r>
              <a:rPr lang="tr-TR" sz="3200" dirty="0">
                <a:solidFill>
                  <a:schemeClr val="bg1"/>
                </a:solidFill>
              </a:rPr>
              <a:t>*Projede danışman olması </a:t>
            </a:r>
            <a:r>
              <a:rPr lang="tr-TR" sz="3200" u="sng" dirty="0">
                <a:solidFill>
                  <a:schemeClr val="bg1"/>
                </a:solidFill>
              </a:rPr>
              <a:t>zorunlu değildir. </a:t>
            </a:r>
            <a:r>
              <a:rPr lang="tr-TR" sz="3200" dirty="0">
                <a:solidFill>
                  <a:schemeClr val="bg1"/>
                </a:solidFill>
              </a:rPr>
              <a:t>(Lise öğrencileri için)</a:t>
            </a:r>
          </a:p>
          <a:p>
            <a:endParaRPr lang="tr-TR" sz="3200" dirty="0">
              <a:solidFill>
                <a:schemeClr val="bg1"/>
              </a:solidFill>
            </a:endParaRPr>
          </a:p>
          <a:p>
            <a:r>
              <a:rPr lang="tr-TR" sz="3200" dirty="0">
                <a:solidFill>
                  <a:schemeClr val="bg1"/>
                </a:solidFill>
              </a:rPr>
              <a:t>* Yarışmaya başvuruda bulunacak bir projedeki </a:t>
            </a:r>
            <a:r>
              <a:rPr lang="tr-TR" sz="3200" b="1" dirty="0">
                <a:solidFill>
                  <a:srgbClr val="FFFF00"/>
                </a:solidFill>
              </a:rPr>
              <a:t>öğrenciler ve danışman farklı okullardan olabilir.</a:t>
            </a:r>
          </a:p>
        </p:txBody>
      </p:sp>
      <p:pic>
        <p:nvPicPr>
          <p:cNvPr id="13" name="Resim 12">
            <a:extLst>
              <a:ext uri="{FF2B5EF4-FFF2-40B4-BE49-F238E27FC236}">
                <a16:creationId xmlns:a16="http://schemas.microsoft.com/office/drawing/2014/main" id="{938AA983-81E6-4CFE-8D80-D717198BE621}"/>
              </a:ext>
            </a:extLst>
          </p:cNvPr>
          <p:cNvPicPr>
            <a:picLocks noChangeAspect="1"/>
          </p:cNvPicPr>
          <p:nvPr/>
        </p:nvPicPr>
        <p:blipFill>
          <a:blip r:embed="rId2"/>
          <a:stretch>
            <a:fillRect/>
          </a:stretch>
        </p:blipFill>
        <p:spPr>
          <a:xfrm>
            <a:off x="613144" y="2010757"/>
            <a:ext cx="5590460" cy="79245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grpSp>
        <p:nvGrpSpPr>
          <p:cNvPr id="3" name="Group 3"/>
          <p:cNvGrpSpPr/>
          <p:nvPr/>
        </p:nvGrpSpPr>
        <p:grpSpPr>
          <a:xfrm>
            <a:off x="1605445" y="2525082"/>
            <a:ext cx="10493927" cy="5676323"/>
            <a:chOff x="-21904" y="66674"/>
            <a:chExt cx="13991903" cy="7568432"/>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3" y="66674"/>
              <a:ext cx="8802599" cy="2428615"/>
            </a:xfrm>
            <a:prstGeom prst="rect">
              <a:avLst/>
            </a:prstGeom>
          </p:spPr>
          <p:txBody>
            <a:bodyPr lIns="0" tIns="0" rIns="0" bIns="0" rtlCol="0" anchor="t">
              <a:spAutoFit/>
            </a:bodyPr>
            <a:lstStyle/>
            <a:p>
              <a:pPr>
                <a:lnSpc>
                  <a:spcPts val="7700"/>
                </a:lnSpc>
              </a:pPr>
              <a:r>
                <a:rPr lang="tr-TR" sz="4400" dirty="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21904" y="1889942"/>
              <a:ext cx="13991903" cy="5745164"/>
            </a:xfrm>
            <a:prstGeom prst="rect">
              <a:avLst/>
            </a:prstGeom>
          </p:spPr>
          <p:txBody>
            <a:bodyPr wrap="square" lIns="0" tIns="0" rIns="0" bIns="0" rtlCol="0" anchor="t">
              <a:spAutoFit/>
            </a:bodyPr>
            <a:lstStyle/>
            <a:p>
              <a:endParaRPr lang="tr-TR" sz="2800" dirty="0">
                <a:solidFill>
                  <a:srgbClr val="FF0000"/>
                </a:solidFill>
                <a:latin typeface="Muli Regular"/>
              </a:endParaRPr>
            </a:p>
            <a:p>
              <a:r>
                <a:rPr lang="tr-TR" sz="2800" dirty="0">
                  <a:solidFill>
                    <a:srgbClr val="1B1A1A"/>
                  </a:solidFill>
                  <a:latin typeface="Muli Regular"/>
                </a:rPr>
                <a:t>* </a:t>
              </a:r>
              <a:r>
                <a:rPr lang="tr-TR" sz="2800" dirty="0"/>
                <a:t>2022 yılı Lise Öğrencileri Araştırma Projeleri Yarışması Proje Rehberine göre hazırlanan ve tamamlanan projelerin başvuruları </a:t>
              </a:r>
              <a:r>
                <a:rPr lang="tr-TR" sz="2800" dirty="0">
                  <a:solidFill>
                    <a:srgbClr val="FF0000"/>
                  </a:solidFill>
                </a:rPr>
                <a:t>03 Ocak 2022 </a:t>
              </a:r>
              <a:r>
                <a:rPr lang="tr-TR" sz="2800" dirty="0"/>
                <a:t>tarihinde başlar ve </a:t>
              </a:r>
              <a:r>
                <a:rPr lang="tr-TR" sz="2800" dirty="0">
                  <a:solidFill>
                    <a:srgbClr val="FF0000"/>
                  </a:solidFill>
                </a:rPr>
                <a:t>11 Şubat 2022 </a:t>
              </a:r>
              <a:r>
                <a:rPr lang="tr-TR" sz="2800" dirty="0"/>
                <a:t>tarihinde, saat 17.30’da sona erer.</a:t>
              </a:r>
            </a:p>
            <a:p>
              <a:r>
                <a:rPr lang="tr-TR" sz="2800" dirty="0"/>
                <a:t>* Başvurular </a:t>
              </a:r>
              <a:r>
                <a:rPr lang="tr-TR" sz="2800" dirty="0">
                  <a:solidFill>
                    <a:srgbClr val="0070C0"/>
                  </a:solidFill>
                </a:rPr>
                <a:t>https://e-bideb.tubitak.gov.tr </a:t>
              </a:r>
              <a:r>
                <a:rPr lang="tr-TR" sz="2800" dirty="0"/>
                <a:t>adresinden çevrimiçi olarak yapılır.</a:t>
              </a:r>
            </a:p>
            <a:p>
              <a:r>
                <a:rPr lang="tr-TR" sz="2800" dirty="0"/>
                <a:t>* Başvuru yapacak öğrenciler (proje iki veya üç öğrenci tarafından hazırlanmışsa her bir öğrenci) ve varsa danışmanın </a:t>
              </a:r>
              <a:r>
                <a:rPr lang="tr-TR" sz="2800" dirty="0" err="1"/>
                <a:t>ARBİS’e</a:t>
              </a:r>
              <a:r>
                <a:rPr lang="tr-TR" sz="2800" dirty="0"/>
                <a:t> kayıtlı olması gerekir.</a:t>
              </a:r>
            </a:p>
            <a:p>
              <a:r>
                <a:rPr lang="tr-TR" sz="2800" dirty="0"/>
                <a:t> (</a:t>
              </a:r>
              <a:r>
                <a:rPr lang="tr-TR" sz="2800" dirty="0">
                  <a:solidFill>
                    <a:srgbClr val="0070C0"/>
                  </a:solidFill>
                </a:rPr>
                <a:t>Bkz. https://</a:t>
              </a:r>
              <a:r>
                <a:rPr lang="tr-TR" sz="2800" dirty="0"/>
                <a:t>arbis.tubitak.gov.tr</a:t>
              </a:r>
              <a:r>
                <a:rPr lang="tr-TR" sz="2800" dirty="0">
                  <a:solidFill>
                    <a:srgbClr val="0070C0"/>
                  </a:solidFill>
                </a:rPr>
                <a:t>)</a:t>
              </a:r>
              <a:endParaRPr lang="en-US" sz="2800" dirty="0">
                <a:solidFill>
                  <a:srgbClr val="1B1A1A"/>
                </a:solidFill>
                <a:latin typeface="Muli Regular"/>
              </a:endParaRP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8610600" y="2400300"/>
            <a:ext cx="8839199" cy="6758946"/>
            <a:chOff x="0" y="28575"/>
            <a:chExt cx="6156601" cy="5293887"/>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3019319"/>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(bilimsel etik formu, izin belgeleri, anket vb.) sistemde EK BELGELER kısmına 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8458199" y="1981925"/>
            <a:ext cx="8991599" cy="3108543"/>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veya üç öğrenci tarafından hazırlanan projelerde başvuru sistemine bir öğrenci giriş yapar ve diğer öğrenci/öğrenciler 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pic>
        <p:nvPicPr>
          <p:cNvPr id="12" name="Resim 11">
            <a:extLst>
              <a:ext uri="{FF2B5EF4-FFF2-40B4-BE49-F238E27FC236}">
                <a16:creationId xmlns:a16="http://schemas.microsoft.com/office/drawing/2014/main" id="{F51D1198-5EA5-4AC2-A0D7-22314A24EAD1}"/>
              </a:ext>
            </a:extLst>
          </p:cNvPr>
          <p:cNvPicPr>
            <a:picLocks noChangeAspect="1"/>
          </p:cNvPicPr>
          <p:nvPr/>
        </p:nvPicPr>
        <p:blipFill>
          <a:blip r:embed="rId2"/>
          <a:stretch>
            <a:fillRect/>
          </a:stretch>
        </p:blipFill>
        <p:spPr>
          <a:xfrm>
            <a:off x="533400" y="2386780"/>
            <a:ext cx="7422368" cy="72525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3086100"/>
            <a:ext cx="12268200" cy="6186309"/>
          </a:xfrm>
          <a:prstGeom prst="rect">
            <a:avLst/>
          </a:prstGeom>
        </p:spPr>
        <p:txBody>
          <a:bodyPr wrap="square">
            <a:spAutoFit/>
          </a:bodyPr>
          <a:lstStyle/>
          <a:p>
            <a:r>
              <a:rPr lang="tr-TR" sz="3600" dirty="0"/>
              <a:t>Biyoloji</a:t>
            </a:r>
          </a:p>
          <a:p>
            <a:r>
              <a:rPr lang="tr-TR" sz="3600" dirty="0"/>
              <a:t>Coğrafya</a:t>
            </a:r>
          </a:p>
          <a:p>
            <a:r>
              <a:rPr lang="tr-TR" sz="3600" dirty="0"/>
              <a:t>Değerler Eğitimi</a:t>
            </a:r>
          </a:p>
          <a:p>
            <a:r>
              <a:rPr lang="tr-TR" sz="3600" dirty="0"/>
              <a:t>Fizik, Kimya </a:t>
            </a:r>
          </a:p>
          <a:p>
            <a:r>
              <a:rPr lang="tr-TR" sz="3600" dirty="0"/>
              <a:t>Matematik </a:t>
            </a:r>
          </a:p>
          <a:p>
            <a:r>
              <a:rPr lang="tr-TR" sz="3600" dirty="0"/>
              <a:t>Psikoloji </a:t>
            </a:r>
          </a:p>
          <a:p>
            <a:r>
              <a:rPr lang="tr-TR" sz="3600" dirty="0"/>
              <a:t>Sosyoloji </a:t>
            </a:r>
          </a:p>
          <a:p>
            <a:r>
              <a:rPr lang="tr-TR" sz="3600" dirty="0"/>
              <a:t>Tarih</a:t>
            </a:r>
          </a:p>
          <a:p>
            <a:r>
              <a:rPr lang="tr-TR" sz="3600" dirty="0"/>
              <a:t>Teknolojik Tasarım </a:t>
            </a:r>
          </a:p>
          <a:p>
            <a:r>
              <a:rPr lang="tr-TR" sz="3600" dirty="0"/>
              <a:t>Türk Dili ve Edebiyatı</a:t>
            </a:r>
          </a:p>
          <a:p>
            <a:r>
              <a:rPr lang="tr-TR" sz="3600" dirty="0"/>
              <a:t>Yazılım olmak üzere 12 alanda düzenlenecektir.</a:t>
            </a:r>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12"/>
          <a:stretch/>
        </p:blipFill>
        <p:spPr bwMode="auto">
          <a:xfrm>
            <a:off x="838200" y="1790700"/>
            <a:ext cx="16246452" cy="838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
          <p:cNvGrpSpPr/>
          <p:nvPr/>
        </p:nvGrpSpPr>
        <p:grpSpPr>
          <a:xfrm>
            <a:off x="0" y="1046936"/>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spTree>
    <p:extLst>
      <p:ext uri="{BB962C8B-B14F-4D97-AF65-F5344CB8AC3E}">
        <p14:creationId xmlns:p14="http://schemas.microsoft.com/office/powerpoint/2010/main" val="60805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1B1A1A"/>
          </a:solidFill>
        </p:spPr>
        <p:txBody>
          <a:bodyPr/>
          <a:lstStyle/>
          <a:p>
            <a:endParaRPr lang="tr-TR" dirty="0"/>
          </a:p>
        </p:txBody>
      </p:sp>
      <p:grpSp>
        <p:nvGrpSpPr>
          <p:cNvPr id="4" name="Group 4"/>
          <p:cNvGrpSpPr/>
          <p:nvPr/>
        </p:nvGrpSpPr>
        <p:grpSpPr>
          <a:xfrm>
            <a:off x="1524000" y="2171700"/>
            <a:ext cx="4726409" cy="806977"/>
            <a:chOff x="0" y="28575"/>
            <a:chExt cx="6301878" cy="1075969"/>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0" y="2857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9829800" y="1714500"/>
            <a:ext cx="7988785" cy="6792367"/>
            <a:chOff x="0" y="28575"/>
            <a:chExt cx="8060400" cy="5943838"/>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8060400" cy="4484310"/>
            </a:xfrm>
            <a:prstGeom prst="rect">
              <a:avLst/>
            </a:prstGeom>
          </p:spPr>
          <p:txBody>
            <a:bodyPr wrap="square" lIns="0" tIns="0" rIns="0" bIns="0" rtlCol="0" anchor="t">
              <a:spAutoFit/>
            </a:bodyPr>
            <a:lstStyle/>
            <a:p>
              <a:pPr>
                <a:lnSpc>
                  <a:spcPts val="2700"/>
                </a:lnSpc>
              </a:pPr>
              <a:endParaRPr lang="en-US" sz="2800" dirty="0">
                <a:solidFill>
                  <a:schemeClr val="bg1"/>
                </a:solidFill>
                <a:latin typeface="Muli Regular"/>
              </a:endParaRPr>
            </a:p>
            <a:p>
              <a:r>
                <a:rPr lang="tr-TR" sz="3200" dirty="0">
                  <a:solidFill>
                    <a:schemeClr val="bg1"/>
                  </a:solidFill>
                </a:rPr>
                <a:t>*Ön Değerlendirme Sonuçları Tarihi: </a:t>
              </a:r>
            </a:p>
            <a:p>
              <a:r>
                <a:rPr lang="tr-TR" sz="3200" b="1" dirty="0">
                  <a:solidFill>
                    <a:srgbClr val="FFFF00"/>
                  </a:solidFill>
                </a:rPr>
                <a:t>Mart 2022</a:t>
              </a:r>
            </a:p>
            <a:p>
              <a:endParaRPr lang="tr-TR" sz="3200" dirty="0">
                <a:solidFill>
                  <a:schemeClr val="bg1"/>
                </a:solidFill>
              </a:endParaRPr>
            </a:p>
            <a:p>
              <a:r>
                <a:rPr lang="tr-TR" sz="3200" dirty="0">
                  <a:solidFill>
                    <a:schemeClr val="bg1"/>
                  </a:solidFill>
                </a:rPr>
                <a:t>*Bölge Yarışmaları Tarihi: </a:t>
              </a:r>
            </a:p>
            <a:p>
              <a:r>
                <a:rPr lang="tr-TR" sz="3200" b="1" dirty="0">
                  <a:solidFill>
                    <a:srgbClr val="FFFF00"/>
                  </a:solidFill>
                </a:rPr>
                <a:t>14-17 Mart 2022</a:t>
              </a:r>
            </a:p>
            <a:p>
              <a:endParaRPr lang="tr-TR" sz="3200" dirty="0">
                <a:solidFill>
                  <a:schemeClr val="bg1"/>
                </a:solidFill>
              </a:endParaRPr>
            </a:p>
            <a:p>
              <a:r>
                <a:rPr lang="tr-TR" sz="3200" dirty="0">
                  <a:solidFill>
                    <a:schemeClr val="bg1"/>
                  </a:solidFill>
                </a:rPr>
                <a:t>*Final Yarışması Tarihi:</a:t>
              </a:r>
            </a:p>
            <a:p>
              <a:r>
                <a:rPr lang="tr-TR" sz="3200" b="1" dirty="0">
                  <a:solidFill>
                    <a:srgbClr val="FFFF00"/>
                  </a:solidFill>
                </a:rPr>
                <a:t> 23-26 Mayıs 2022</a:t>
              </a: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0" y="28575"/>
              <a:ext cx="6301878" cy="1082754"/>
            </a:xfrm>
            <a:prstGeom prst="rect">
              <a:avLst/>
            </a:prstGeom>
          </p:spPr>
          <p:txBody>
            <a:bodyPr lIns="0" tIns="0" rIns="0" bIns="0" rtlCol="0" anchor="t">
              <a:spAutoFit/>
            </a:bodyPr>
            <a:lstStyle/>
            <a:p>
              <a:pPr>
                <a:lnSpc>
                  <a:spcPts val="3300"/>
                </a:lnSpc>
              </a:pPr>
              <a:r>
                <a:rPr lang="tr-TR" sz="3200" b="1" u="sng" dirty="0">
                  <a:solidFill>
                    <a:schemeClr val="bg1"/>
                  </a:solidFill>
                </a:rPr>
                <a:t>Başvuru Tarihleri</a:t>
              </a:r>
              <a:r>
                <a:rPr lang="tr-TR" sz="3200" dirty="0">
                  <a:solidFill>
                    <a:schemeClr val="bg1"/>
                  </a:solidFill>
                </a:rPr>
                <a:t>:</a:t>
              </a:r>
            </a:p>
            <a:p>
              <a:pPr>
                <a:lnSpc>
                  <a:spcPts val="3300"/>
                </a:lnSpc>
              </a:pPr>
              <a:r>
                <a:rPr lang="tr-TR" sz="3200" b="1" dirty="0">
                  <a:solidFill>
                    <a:srgbClr val="FFFF00"/>
                  </a:solidFill>
                </a:rPr>
                <a:t> </a:t>
              </a:r>
              <a:r>
                <a:rPr lang="tr-TR" sz="3200" b="1" dirty="0">
                  <a:solidFill>
                    <a:srgbClr val="FFFF00"/>
                  </a:solidFill>
                  <a:latin typeface="+mj-lt"/>
                </a:rPr>
                <a:t>3 Ocak 2022 -  11 Şubat 2022</a:t>
              </a:r>
            </a:p>
            <a:p>
              <a:pPr>
                <a:lnSpc>
                  <a:spcPts val="3300"/>
                </a:lnSpc>
              </a:pPr>
              <a:endParaRPr lang="en-US" sz="2400" dirty="0">
                <a:solidFill>
                  <a:srgbClr val="FF0000"/>
                </a:solidFill>
                <a:latin typeface="Muli Bold"/>
              </a:endParaRPr>
            </a:p>
          </p:txBody>
        </p:sp>
      </p:grpSp>
      <p:sp>
        <p:nvSpPr>
          <p:cNvPr id="12" name="Dikdörtgen 11"/>
          <p:cNvSpPr/>
          <p:nvPr/>
        </p:nvSpPr>
        <p:spPr>
          <a:xfrm>
            <a:off x="1181100" y="3906982"/>
            <a:ext cx="7543800" cy="2862322"/>
          </a:xfrm>
          <a:prstGeom prst="rect">
            <a:avLst/>
          </a:prstGeom>
        </p:spPr>
        <p:txBody>
          <a:bodyPr wrap="square">
            <a:spAutoFit/>
          </a:bodyPr>
          <a:lstStyle/>
          <a:p>
            <a:r>
              <a:rPr lang="tr-TR" sz="3600" dirty="0"/>
              <a:t>Yarışma için yılda bir kez başvuru alınır. Yarışma kapsamında önce 12 bölgede bölge sergisi düzenlenir, sonrasında Türkiye genelini kapsayan final sergisi yapılır.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71291FA-F92A-4DB0-ABDC-8BA3E60CD5CA}"/>
              </a:ext>
            </a:extLst>
          </p:cNvPr>
          <p:cNvSpPr/>
          <p:nvPr/>
        </p:nvSpPr>
        <p:spPr>
          <a:xfrm>
            <a:off x="0" y="0"/>
            <a:ext cx="18288000" cy="3049286"/>
          </a:xfrm>
          <a:prstGeom prst="rect">
            <a:avLst/>
          </a:prstGeom>
          <a:solidFill>
            <a:srgbClr val="CCED00"/>
          </a:solidFill>
        </p:spPr>
      </p:sp>
      <p:sp>
        <p:nvSpPr>
          <p:cNvPr id="4" name="Metin kutusu 3">
            <a:extLst>
              <a:ext uri="{FF2B5EF4-FFF2-40B4-BE49-F238E27FC236}">
                <a16:creationId xmlns:a16="http://schemas.microsoft.com/office/drawing/2014/main" id="{6A92EB4D-C6AA-4D43-A3BC-97B4543B73D7}"/>
              </a:ext>
            </a:extLst>
          </p:cNvPr>
          <p:cNvSpPr txBox="1"/>
          <p:nvPr/>
        </p:nvSpPr>
        <p:spPr>
          <a:xfrm>
            <a:off x="1295400" y="952500"/>
            <a:ext cx="9144000" cy="865045"/>
          </a:xfrm>
          <a:prstGeom prst="rect">
            <a:avLst/>
          </a:prstGeom>
          <a:noFill/>
        </p:spPr>
        <p:txBody>
          <a:bodyPr wrap="square">
            <a:spAutoFit/>
          </a:bodyPr>
          <a:lstStyle/>
          <a:p>
            <a:pPr>
              <a:lnSpc>
                <a:spcPts val="5500"/>
              </a:lnSpc>
            </a:pPr>
            <a:r>
              <a:rPr lang="tr-TR" sz="7200" b="1" dirty="0">
                <a:solidFill>
                  <a:srgbClr val="1B1A1A"/>
                </a:solidFill>
                <a:latin typeface="+mj-lt"/>
              </a:rPr>
              <a:t>Yol Haritası</a:t>
            </a:r>
            <a:endParaRPr lang="en-US" sz="7200" b="1" dirty="0">
              <a:solidFill>
                <a:srgbClr val="1B1A1A"/>
              </a:solidFill>
              <a:latin typeface="+mj-lt"/>
            </a:endParaRPr>
          </a:p>
        </p:txBody>
      </p:sp>
      <p:pic>
        <p:nvPicPr>
          <p:cNvPr id="6" name="Resim 5">
            <a:extLst>
              <a:ext uri="{FF2B5EF4-FFF2-40B4-BE49-F238E27FC236}">
                <a16:creationId xmlns:a16="http://schemas.microsoft.com/office/drawing/2014/main" id="{22C24994-3D1D-4123-80EB-8CA8DD210C74}"/>
              </a:ext>
            </a:extLst>
          </p:cNvPr>
          <p:cNvPicPr>
            <a:picLocks noChangeAspect="1"/>
          </p:cNvPicPr>
          <p:nvPr/>
        </p:nvPicPr>
        <p:blipFill>
          <a:blip r:embed="rId2"/>
          <a:stretch>
            <a:fillRect/>
          </a:stretch>
        </p:blipFill>
        <p:spPr>
          <a:xfrm>
            <a:off x="342900" y="3848100"/>
            <a:ext cx="17602200" cy="5150875"/>
          </a:xfrm>
          <a:prstGeom prst="rect">
            <a:avLst/>
          </a:prstGeom>
        </p:spPr>
      </p:pic>
    </p:spTree>
    <p:extLst>
      <p:ext uri="{BB962C8B-B14F-4D97-AF65-F5344CB8AC3E}">
        <p14:creationId xmlns:p14="http://schemas.microsoft.com/office/powerpoint/2010/main" val="305318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219200" y="1230097"/>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4" name="Dikdörtgen 33"/>
          <p:cNvSpPr/>
          <p:nvPr/>
        </p:nvSpPr>
        <p:spPr>
          <a:xfrm>
            <a:off x="1752600" y="3020234"/>
            <a:ext cx="14478000" cy="4524315"/>
          </a:xfrm>
          <a:prstGeom prst="rect">
            <a:avLst/>
          </a:prstGeom>
        </p:spPr>
        <p:txBody>
          <a:bodyPr wrap="square">
            <a:spAutoFit/>
          </a:bodyPr>
          <a:lstStyle/>
          <a:p>
            <a:r>
              <a:rPr lang="tr-TR" sz="3200" dirty="0">
                <a:solidFill>
                  <a:schemeClr val="bg1"/>
                </a:solidFill>
              </a:rPr>
              <a:t>	</a:t>
            </a:r>
            <a:r>
              <a:rPr lang="tr-TR" sz="3600" dirty="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veya enfeksiyon yoluyla etkisi kesin olarak bilinmeyen tehlikeli ve yabancı madde verilmesi, sağlığı tehdit eden deneyler yapılması durumlarında proje başvuruları hangi aşamada olursa olsun yarışmadan elenir.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1052</Words>
  <Application>Microsoft Office PowerPoint</Application>
  <PresentationFormat>Özel</PresentationFormat>
  <Paragraphs>120</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Muli Black Bold</vt:lpstr>
      <vt:lpstr>Arial</vt:lpstr>
      <vt:lpstr>Calibri</vt:lpstr>
      <vt:lpstr>Muli Regular Bold</vt:lpstr>
      <vt:lpstr>Muli Bold</vt:lpstr>
      <vt:lpstr>Muli Regular</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Orhan Gazi Demirci</cp:lastModifiedBy>
  <cp:revision>39</cp:revision>
  <dcterms:created xsi:type="dcterms:W3CDTF">2006-08-16T00:00:00Z</dcterms:created>
  <dcterms:modified xsi:type="dcterms:W3CDTF">2021-12-21T21:50:02Z</dcterms:modified>
  <dc:identifier>DAEPGfFSANE</dc:identifier>
</cp:coreProperties>
</file>