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86" r:id="rId2"/>
    <p:sldId id="257" r:id="rId3"/>
    <p:sldId id="258" r:id="rId4"/>
    <p:sldId id="259" r:id="rId5"/>
    <p:sldId id="279" r:id="rId6"/>
    <p:sldId id="261" r:id="rId7"/>
    <p:sldId id="263" r:id="rId8"/>
    <p:sldId id="267" r:id="rId9"/>
    <p:sldId id="280" r:id="rId10"/>
    <p:sldId id="281" r:id="rId11"/>
    <p:sldId id="273" r:id="rId12"/>
    <p:sldId id="274" r:id="rId13"/>
    <p:sldId id="285" r:id="rId14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Muli Bold" panose="020B0604020202020204" charset="-94"/>
      <p:regular r:id="rId20"/>
    </p:embeddedFont>
    <p:embeddedFont>
      <p:font typeface="Muli Regular" panose="020B0604020202020204" charset="-94"/>
      <p:regular r:id="rId21"/>
    </p:embeddedFont>
    <p:embeddedFont>
      <p:font typeface="Muli Regular Bold" panose="020B0604020202020204" charset="-94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16E11C-047F-4E39-BEF7-D54246CED312}" type="datetimeFigureOut">
              <a:rPr lang="tr-TR" smtClean="0"/>
              <a:pPr/>
              <a:t>22.12.2021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B3C7D-3DC0-4DC0-B886-E08774BDE04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2695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B3C7D-3DC0-4DC0-B886-E08774BDE048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502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kdörtgen 16">
            <a:extLst>
              <a:ext uri="{FF2B5EF4-FFF2-40B4-BE49-F238E27FC236}">
                <a16:creationId xmlns:a16="http://schemas.microsoft.com/office/drawing/2014/main" id="{749D2120-9254-41B8-9255-A351B98DDD5D}"/>
              </a:ext>
            </a:extLst>
          </p:cNvPr>
          <p:cNvSpPr/>
          <p:nvPr/>
        </p:nvSpPr>
        <p:spPr>
          <a:xfrm>
            <a:off x="3026798" y="806048"/>
            <a:ext cx="114139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6000" b="1" dirty="0"/>
              <a:t>BAFRA</a:t>
            </a:r>
          </a:p>
          <a:p>
            <a:pPr algn="ctr"/>
            <a:r>
              <a:rPr lang="tr-TR" sz="6000" b="1" dirty="0"/>
              <a:t>İLÇE MİLLİ EĞİTİM MÜDÜRLÜĞÜ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2057400" y="4007395"/>
            <a:ext cx="13256258" cy="3694840"/>
            <a:chOff x="0" y="0"/>
            <a:chExt cx="17675011" cy="4926454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17675011" cy="4926454"/>
            </a:xfrm>
            <a:prstGeom prst="rect">
              <a:avLst/>
            </a:prstGeom>
            <a:solidFill>
              <a:srgbClr val="CCED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45304" y="796352"/>
              <a:ext cx="16184403" cy="16927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900"/>
                </a:lnSpc>
              </a:pPr>
              <a:endParaRPr lang="en-US" sz="9000" dirty="0">
                <a:solidFill>
                  <a:srgbClr val="1B1A1A"/>
                </a:solidFill>
                <a:latin typeface="Muli Black Bold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581400" y="1181100"/>
            <a:ext cx="10154268" cy="943254"/>
            <a:chOff x="0" y="-28575"/>
            <a:chExt cx="7494561" cy="1257673"/>
          </a:xfrm>
        </p:grpSpPr>
        <p:sp>
          <p:nvSpPr>
            <p:cNvPr id="7" name="AutoShape 7"/>
            <p:cNvSpPr/>
            <p:nvPr/>
          </p:nvSpPr>
          <p:spPr>
            <a:xfrm>
              <a:off x="0" y="621849"/>
              <a:ext cx="7494561" cy="12785"/>
            </a:xfrm>
            <a:prstGeom prst="rect">
              <a:avLst/>
            </a:prstGeom>
            <a:solidFill>
              <a:srgbClr val="CCED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7494561" cy="4151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00"/>
                </a:lnSpc>
              </a:pPr>
              <a:endParaRPr lang="en-US" sz="2000" spc="60" dirty="0">
                <a:solidFill>
                  <a:srgbClr val="FFFFFF"/>
                </a:solidFill>
                <a:latin typeface="Muli Regular Bold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887124"/>
              <a:ext cx="7494561" cy="3419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80"/>
                </a:lnSpc>
              </a:pPr>
              <a:endParaRPr lang="en-US" sz="1800" dirty="0">
                <a:solidFill>
                  <a:srgbClr val="FFFFFF"/>
                </a:solidFill>
                <a:latin typeface="Muli Regular"/>
              </a:endParaRPr>
            </a:p>
          </p:txBody>
        </p:sp>
      </p:grpSp>
      <p:sp>
        <p:nvSpPr>
          <p:cNvPr id="11" name="Dikdörtgen 10"/>
          <p:cNvSpPr/>
          <p:nvPr/>
        </p:nvSpPr>
        <p:spPr>
          <a:xfrm>
            <a:off x="1941366" y="4846703"/>
            <a:ext cx="133722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800" b="1" dirty="0"/>
              <a:t>2204-D LİSE ÖĞRENCİLERİ</a:t>
            </a:r>
          </a:p>
          <a:p>
            <a:pPr algn="ctr"/>
            <a:r>
              <a:rPr lang="tr-TR" sz="4800" b="1" dirty="0"/>
              <a:t>İKLİM DEĞİŞİKLİĞİ ARAŞTIRMA PROJELERİ YARIŞMASI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A95D9332-D601-4C3D-8094-EF950EF251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07136"/>
            <a:ext cx="2968335" cy="2968335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2705C4C-570B-4426-BC5E-AE3D5A80D2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8574" y="249557"/>
            <a:ext cx="2143424" cy="28578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0" y="1314450"/>
            <a:ext cx="9448800" cy="1275540"/>
            <a:chOff x="0" y="0"/>
            <a:chExt cx="7027075" cy="1700719"/>
          </a:xfrm>
        </p:grpSpPr>
        <p:sp>
          <p:nvSpPr>
            <p:cNvPr id="8" name="AutoShape 8"/>
            <p:cNvSpPr/>
            <p:nvPr/>
          </p:nvSpPr>
          <p:spPr>
            <a:xfrm>
              <a:off x="0" y="0"/>
              <a:ext cx="7027075" cy="1700719"/>
            </a:xfrm>
            <a:prstGeom prst="rect">
              <a:avLst/>
            </a:prstGeom>
            <a:solidFill>
              <a:srgbClr val="CCED0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406400" y="294734"/>
              <a:ext cx="6400799" cy="56425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300"/>
                </a:lnSpc>
              </a:pPr>
              <a:endParaRPr lang="en-US" sz="2800" dirty="0">
                <a:solidFill>
                  <a:srgbClr val="1B1A1A"/>
                </a:solidFill>
                <a:latin typeface="Muli Bold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366630" y="2509505"/>
            <a:ext cx="17311770" cy="6771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endParaRPr lang="tr-TR" sz="2800" dirty="0">
              <a:solidFill>
                <a:schemeClr val="bg1"/>
              </a:solidFill>
            </a:endParaRPr>
          </a:p>
          <a:p>
            <a:r>
              <a:rPr lang="tr-TR" sz="2400" b="1" dirty="0">
                <a:solidFill>
                  <a:srgbClr val="C00000"/>
                </a:solidFill>
              </a:rPr>
              <a:t>1. Bilimsel bir araştırma projesinde şu adımlar bulunur:</a:t>
            </a:r>
          </a:p>
          <a:p>
            <a:r>
              <a:rPr lang="tr-TR" sz="2400" dirty="0">
                <a:solidFill>
                  <a:schemeClr val="bg1"/>
                </a:solidFill>
              </a:rPr>
              <a:t>*Araştırma Konusuna Karar Verme</a:t>
            </a:r>
          </a:p>
          <a:p>
            <a:r>
              <a:rPr lang="tr-TR" sz="2400" dirty="0">
                <a:solidFill>
                  <a:schemeClr val="bg1"/>
                </a:solidFill>
              </a:rPr>
              <a:t>*Danışman Belirleme</a:t>
            </a:r>
          </a:p>
          <a:p>
            <a:r>
              <a:rPr lang="tr-TR" sz="2400" dirty="0">
                <a:solidFill>
                  <a:schemeClr val="bg1"/>
                </a:solidFill>
              </a:rPr>
              <a:t>*Fikirleri Bir Soruya ve Hipoteze Kadar Küçültme </a:t>
            </a:r>
          </a:p>
          <a:p>
            <a:r>
              <a:rPr lang="tr-TR" sz="2400" dirty="0">
                <a:solidFill>
                  <a:schemeClr val="bg1"/>
                </a:solidFill>
              </a:rPr>
              <a:t>*Araştırma Planını Gerçekçi Tutma</a:t>
            </a:r>
          </a:p>
          <a:p>
            <a:r>
              <a:rPr lang="tr-TR" sz="2400" dirty="0">
                <a:solidFill>
                  <a:schemeClr val="bg1"/>
                </a:solidFill>
              </a:rPr>
              <a:t>*Proje İş-Zaman Çizelgesi Hazırlama</a:t>
            </a:r>
          </a:p>
          <a:p>
            <a:r>
              <a:rPr lang="tr-TR" sz="2400" dirty="0">
                <a:solidFill>
                  <a:schemeClr val="bg1"/>
                </a:solidFill>
              </a:rPr>
              <a:t>*Deney veya Gözlem Yapma ve Verileri Toplama </a:t>
            </a:r>
          </a:p>
          <a:p>
            <a:r>
              <a:rPr lang="tr-TR" sz="2400" dirty="0">
                <a:solidFill>
                  <a:schemeClr val="bg1"/>
                </a:solidFill>
              </a:rPr>
              <a:t>*Bulguları Sunma</a:t>
            </a:r>
          </a:p>
          <a:p>
            <a:r>
              <a:rPr lang="tr-TR" sz="2400" dirty="0">
                <a:solidFill>
                  <a:schemeClr val="bg1"/>
                </a:solidFill>
              </a:rPr>
              <a:t>*Yarışmaya Katılım </a:t>
            </a:r>
          </a:p>
          <a:p>
            <a:endParaRPr lang="tr-TR" sz="2400" dirty="0">
              <a:solidFill>
                <a:schemeClr val="bg1"/>
              </a:solidFill>
            </a:endParaRPr>
          </a:p>
          <a:p>
            <a:r>
              <a:rPr lang="pl-PL" sz="2400" dirty="0">
                <a:solidFill>
                  <a:srgbClr val="C00000"/>
                </a:solidFill>
              </a:rPr>
              <a:t>2. Proje </a:t>
            </a:r>
            <a:r>
              <a:rPr lang="tr-TR" sz="2400" dirty="0">
                <a:solidFill>
                  <a:srgbClr val="C00000"/>
                </a:solidFill>
              </a:rPr>
              <a:t>r</a:t>
            </a:r>
            <a:r>
              <a:rPr lang="pl-PL" sz="2400" dirty="0">
                <a:solidFill>
                  <a:srgbClr val="C00000"/>
                </a:solidFill>
              </a:rPr>
              <a:t>aporu</a:t>
            </a:r>
            <a:r>
              <a:rPr lang="tr-TR" sz="2400" dirty="0" err="1">
                <a:solidFill>
                  <a:srgbClr val="C00000"/>
                </a:solidFill>
              </a:rPr>
              <a:t>nda</a:t>
            </a:r>
            <a:r>
              <a:rPr lang="tr-TR" sz="2400" dirty="0">
                <a:solidFill>
                  <a:srgbClr val="C00000"/>
                </a:solidFill>
              </a:rPr>
              <a:t> şu başlıklar bulunur: </a:t>
            </a:r>
          </a:p>
          <a:p>
            <a:r>
              <a:rPr lang="tr-TR" sz="2400" dirty="0">
                <a:solidFill>
                  <a:schemeClr val="bg1"/>
                </a:solidFill>
              </a:rPr>
              <a:t>	Proje Adı, Proje Özeti, Proje Amacı, Giriş, Yöntem, İş-Zaman Çizelgesi, Bulgular, Sonuç ve Tartışma, Öneriler, Kaynaklar ve Ekler </a:t>
            </a:r>
          </a:p>
          <a:p>
            <a:r>
              <a:rPr lang="tr-TR" sz="2400" dirty="0">
                <a:solidFill>
                  <a:schemeClr val="bg1"/>
                </a:solidFill>
              </a:rPr>
              <a:t> </a:t>
            </a:r>
          </a:p>
          <a:p>
            <a:r>
              <a:rPr lang="tr-TR" sz="2400" dirty="0">
                <a:solidFill>
                  <a:srgbClr val="C00000"/>
                </a:solidFill>
              </a:rPr>
              <a:t>3. Bilimsel kaynak yazım kurallarına dikkat edilir.</a:t>
            </a:r>
          </a:p>
          <a:p>
            <a:endParaRPr lang="tr-TR" sz="2400" dirty="0">
              <a:solidFill>
                <a:schemeClr val="bg1"/>
              </a:solidFill>
            </a:endParaRPr>
          </a:p>
          <a:p>
            <a:r>
              <a:rPr lang="tr-TR" sz="2400" dirty="0">
                <a:solidFill>
                  <a:srgbClr val="C00000"/>
                </a:solidFill>
              </a:rPr>
              <a:t>4. Etkili bir proje sunumu hazırlanır.</a:t>
            </a:r>
          </a:p>
          <a:p>
            <a:endParaRPr lang="tr-TR" sz="2800" dirty="0">
              <a:solidFill>
                <a:schemeClr val="bg1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366630" y="1529998"/>
            <a:ext cx="449488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/>
              <a:t>YARIŞMAYA HAZIRLIK SÜRECİ</a:t>
            </a:r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482149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2400300"/>
          </a:xfrm>
          <a:prstGeom prst="rect">
            <a:avLst/>
          </a:prstGeom>
          <a:solidFill>
            <a:srgbClr val="CCED00"/>
          </a:solidFill>
        </p:spPr>
      </p:sp>
      <p:sp>
        <p:nvSpPr>
          <p:cNvPr id="18" name="TextBox 18"/>
          <p:cNvSpPr txBox="1"/>
          <p:nvPr/>
        </p:nvSpPr>
        <p:spPr>
          <a:xfrm>
            <a:off x="1312873" y="1076325"/>
            <a:ext cx="10351700" cy="705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00"/>
              </a:lnSpc>
            </a:pPr>
            <a:r>
              <a:rPr lang="tr-TR" sz="5000" b="1" dirty="0">
                <a:solidFill>
                  <a:srgbClr val="1B1A1A"/>
                </a:solidFill>
                <a:latin typeface="+mj-lt"/>
              </a:rPr>
              <a:t>Değerlendirme</a:t>
            </a:r>
            <a:endParaRPr lang="en-US" sz="5000" b="1" dirty="0">
              <a:solidFill>
                <a:srgbClr val="1B1A1A"/>
              </a:solidFill>
              <a:latin typeface="+mj-lt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79CEBADD-825A-401D-8CB1-7E983649673D}"/>
              </a:ext>
            </a:extLst>
          </p:cNvPr>
          <p:cNvSpPr txBox="1"/>
          <p:nvPr/>
        </p:nvSpPr>
        <p:spPr>
          <a:xfrm>
            <a:off x="533400" y="2552700"/>
            <a:ext cx="15621000" cy="9694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  <a:p>
            <a:endParaRPr lang="tr-TR" sz="2400" b="1" dirty="0"/>
          </a:p>
          <a:p>
            <a:r>
              <a:rPr lang="tr-TR" sz="2400" b="1" dirty="0"/>
              <a:t>*Öğrenciler tarafından Proje Rehberine göre hazırlanan ve başvuru sistemine yüklenen projeler, her ana alanda uzman akademisyenlerden oluşturulan jüriler tarafından bilimsel kriterlere göre değerlendirilerek yarışmanın sergi aşamasına geçecek projeler belirlenir. </a:t>
            </a:r>
          </a:p>
          <a:p>
            <a:endParaRPr lang="tr-TR" sz="2400" b="1" dirty="0"/>
          </a:p>
          <a:p>
            <a:r>
              <a:rPr lang="tr-TR" sz="2400" b="1" dirty="0"/>
              <a:t>*Projeler; Özgünlük ve Yaratıcılık, Bilimsel Yöntem, Sonuç ve Öneriler, Uygulanabilirlik, Yaygın Etki, Raporlama, Sunum gibi kriterlere göre değerlendirilir.</a:t>
            </a:r>
          </a:p>
          <a:p>
            <a:endParaRPr lang="tr-TR" sz="2400" b="1" dirty="0"/>
          </a:p>
          <a:p>
            <a:r>
              <a:rPr lang="tr-TR" sz="2400" b="1" dirty="0"/>
              <a:t>*Detaylı değerlendirme kriterlerine ve proje rehberine yarışmanın web sayfasından ulaşılabilir.  </a:t>
            </a:r>
          </a:p>
          <a:p>
            <a:endParaRPr lang="tr-TR" sz="2400" b="1" dirty="0"/>
          </a:p>
          <a:p>
            <a:r>
              <a:rPr lang="tr-TR" sz="2400" b="1" dirty="0"/>
              <a:t>*Ön değerlendirme sonucunda başarılı bulunan projeler Final Sergisi’ne davet edilir.</a:t>
            </a:r>
          </a:p>
          <a:p>
            <a:endParaRPr lang="tr-TR" sz="2400" b="1" dirty="0"/>
          </a:p>
          <a:p>
            <a:r>
              <a:rPr lang="tr-TR" sz="2400" b="1" dirty="0"/>
              <a:t>*Covid-19 </a:t>
            </a:r>
            <a:r>
              <a:rPr lang="tr-TR" sz="2400" b="1" dirty="0" err="1"/>
              <a:t>pandemisi</a:t>
            </a:r>
            <a:r>
              <a:rPr lang="tr-TR" sz="2400" b="1" dirty="0"/>
              <a:t> sebebiyle Final Sergisi ve buna bağlı olarak final değerlendirmeleri çevrimiçi olarak yapılabilir. </a:t>
            </a:r>
          </a:p>
          <a:p>
            <a:endParaRPr lang="tr-TR" sz="2400" b="1" dirty="0"/>
          </a:p>
          <a:p>
            <a:r>
              <a:rPr lang="tr-TR" sz="2400" b="1" dirty="0"/>
              <a:t>*Sergide proje sahibi öğrenciler jüriye sözlü sunum yapacaktır. Öğrencilerden bu görüşme için bilgisayarda sunum hazırlamaları beklenir.</a:t>
            </a:r>
          </a:p>
          <a:p>
            <a:endParaRPr lang="tr-TR" sz="2400" b="1" dirty="0"/>
          </a:p>
          <a:p>
            <a:r>
              <a:rPr lang="tr-TR" sz="2400" b="1" dirty="0"/>
              <a:t>*Değerlendirme sonuçlarına yargı yolu dışında itiraz kabul edilmez. </a:t>
            </a:r>
          </a:p>
          <a:p>
            <a:endParaRPr lang="tr-TR" sz="2400" b="1" dirty="0"/>
          </a:p>
          <a:p>
            <a:endParaRPr lang="tr-TR" sz="2400" b="1" dirty="0"/>
          </a:p>
          <a:p>
            <a:endParaRPr lang="tr-TR" sz="2400" b="1" dirty="0"/>
          </a:p>
          <a:p>
            <a:endParaRPr lang="tr-TR" sz="2400" b="1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752600" y="4705831"/>
            <a:ext cx="3618508" cy="314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00"/>
              </a:lnSpc>
            </a:pPr>
            <a:endParaRPr lang="en-US" sz="1800" dirty="0">
              <a:solidFill>
                <a:srgbClr val="FFFFFF"/>
              </a:solidFill>
              <a:latin typeface="Muli Regular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067559" y="2539913"/>
            <a:ext cx="151558" cy="151558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CED00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618968" y="7330228"/>
            <a:ext cx="3618508" cy="1456814"/>
            <a:chOff x="0" y="28575"/>
            <a:chExt cx="4824677" cy="1942419"/>
          </a:xfrm>
        </p:grpSpPr>
        <p:sp>
          <p:nvSpPr>
            <p:cNvPr id="9" name="AutoShape 9"/>
            <p:cNvSpPr/>
            <p:nvPr/>
          </p:nvSpPr>
          <p:spPr>
            <a:xfrm>
              <a:off x="0" y="1271330"/>
              <a:ext cx="4824677" cy="12834"/>
            </a:xfrm>
            <a:prstGeom prst="rect">
              <a:avLst/>
            </a:prstGeom>
            <a:solidFill>
              <a:srgbClr val="CCED0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28575"/>
              <a:ext cx="4824677" cy="4787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50"/>
                </a:lnSpc>
              </a:pPr>
              <a:endParaRPr lang="en-US" sz="2500" dirty="0">
                <a:solidFill>
                  <a:srgbClr val="FFFFFF"/>
                </a:solidFill>
                <a:latin typeface="Muli Regular Bold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551135"/>
              <a:ext cx="4824677" cy="4198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00"/>
                </a:lnSpc>
              </a:pPr>
              <a:endParaRPr lang="en-US" sz="1800" dirty="0">
                <a:solidFill>
                  <a:srgbClr val="FFFFFF"/>
                </a:solidFill>
                <a:latin typeface="Muli Regular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096000" y="2539913"/>
            <a:ext cx="151558" cy="151558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CED00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2954000" y="2324100"/>
            <a:ext cx="3618508" cy="1456814"/>
            <a:chOff x="0" y="28575"/>
            <a:chExt cx="4824677" cy="1942419"/>
          </a:xfrm>
        </p:grpSpPr>
        <p:sp>
          <p:nvSpPr>
            <p:cNvPr id="16" name="TextBox 16"/>
            <p:cNvSpPr txBox="1"/>
            <p:nvPr/>
          </p:nvSpPr>
          <p:spPr>
            <a:xfrm>
              <a:off x="0" y="28575"/>
              <a:ext cx="4824677" cy="4787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50"/>
                </a:lnSpc>
              </a:pPr>
              <a:endParaRPr lang="en-US" sz="2500" dirty="0">
                <a:solidFill>
                  <a:srgbClr val="FFFFFF"/>
                </a:solidFill>
                <a:latin typeface="Muli Regular Bold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1551135"/>
              <a:ext cx="4824677" cy="4198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00"/>
                </a:lnSpc>
              </a:pPr>
              <a:endParaRPr lang="en-US" sz="1800" dirty="0">
                <a:solidFill>
                  <a:srgbClr val="FFFFFF"/>
                </a:solidFill>
                <a:latin typeface="Muli Regular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1734800" y="2607394"/>
            <a:ext cx="151558" cy="151558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CED00"/>
            </a:solidFill>
          </p:spPr>
        </p:sp>
      </p:grpSp>
      <p:sp>
        <p:nvSpPr>
          <p:cNvPr id="21" name="AutoShape 21"/>
          <p:cNvSpPr/>
          <p:nvPr/>
        </p:nvSpPr>
        <p:spPr>
          <a:xfrm>
            <a:off x="6725552" y="8262344"/>
            <a:ext cx="3618508" cy="9626"/>
          </a:xfrm>
          <a:prstGeom prst="rect">
            <a:avLst/>
          </a:prstGeom>
          <a:solidFill>
            <a:srgbClr val="CCED00"/>
          </a:solidFill>
        </p:spPr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A4B42702-7429-4488-A455-BCDDA9B6F296}"/>
              </a:ext>
            </a:extLst>
          </p:cNvPr>
          <p:cNvSpPr txBox="1"/>
          <p:nvPr/>
        </p:nvSpPr>
        <p:spPr>
          <a:xfrm>
            <a:off x="1218779" y="2691471"/>
            <a:ext cx="4496897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tr-TR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Yarışmanın sergi aşamasında yapılan değerlendirme sonucunda başarılı bulunan proje sahibi öğrencilere Birincilik, İkincilik, Üçüncülük ve Teşvik ödülleri verilir. </a:t>
            </a:r>
            <a:endParaRPr lang="tr-TR" sz="3200" dirty="0">
              <a:solidFill>
                <a:schemeClr val="bg1"/>
              </a:solidFill>
            </a:endParaRP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E53BD12C-3190-4990-9359-E53E7B231AF4}"/>
              </a:ext>
            </a:extLst>
          </p:cNvPr>
          <p:cNvSpPr txBox="1"/>
          <p:nvPr/>
        </p:nvSpPr>
        <p:spPr>
          <a:xfrm>
            <a:off x="6725552" y="2674776"/>
            <a:ext cx="4779806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>
                <a:solidFill>
                  <a:schemeClr val="bg1"/>
                </a:solidFill>
              </a:rPr>
              <a:t>Sergide ödül alan öğrencilere para ödülü ve başarı belgesi, varsa danışman öğretmenine para ödülü verilir. Ödül miktarlarına programın web sayfasından bakılabilir. </a:t>
            </a:r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2BAD642E-7565-4C6D-BAEA-52BD6E3D1C84}"/>
              </a:ext>
            </a:extLst>
          </p:cNvPr>
          <p:cNvSpPr txBox="1"/>
          <p:nvPr/>
        </p:nvSpPr>
        <p:spPr>
          <a:xfrm>
            <a:off x="12268200" y="2674775"/>
            <a:ext cx="42672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tr-TR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Her ana alanda Birincilik ödülü alan proje sahipleri, Antarktika’da yapılan güncel çalışmaları yakından takip etmeleri için TÜBİTAK Kutup Araştırmaları Enstitüsü’nde (TÜBİTAK KARE) konuk edilecektir. </a:t>
            </a:r>
            <a:endParaRPr lang="tr-TR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618968" y="4735082"/>
            <a:ext cx="3618508" cy="314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00"/>
              </a:lnSpc>
            </a:pPr>
            <a:endParaRPr lang="en-US" sz="1800" dirty="0">
              <a:solidFill>
                <a:srgbClr val="FFFFFF"/>
              </a:solidFill>
              <a:latin typeface="Muli Regular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618968" y="7330228"/>
            <a:ext cx="3618508" cy="1456814"/>
            <a:chOff x="0" y="28575"/>
            <a:chExt cx="4824677" cy="1942419"/>
          </a:xfrm>
        </p:grpSpPr>
        <p:sp>
          <p:nvSpPr>
            <p:cNvPr id="9" name="AutoShape 9"/>
            <p:cNvSpPr/>
            <p:nvPr/>
          </p:nvSpPr>
          <p:spPr>
            <a:xfrm>
              <a:off x="0" y="1271330"/>
              <a:ext cx="4824677" cy="12834"/>
            </a:xfrm>
            <a:prstGeom prst="rect">
              <a:avLst/>
            </a:prstGeom>
            <a:solidFill>
              <a:srgbClr val="CCED0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28575"/>
              <a:ext cx="4824677" cy="4787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50"/>
                </a:lnSpc>
              </a:pPr>
              <a:endParaRPr lang="en-US" sz="2500" dirty="0">
                <a:solidFill>
                  <a:srgbClr val="FFFFFF"/>
                </a:solidFill>
                <a:latin typeface="Muli Regular Bold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551135"/>
              <a:ext cx="4824677" cy="4198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00"/>
                </a:lnSpc>
              </a:pPr>
              <a:endParaRPr lang="en-US" sz="1800" dirty="0">
                <a:solidFill>
                  <a:srgbClr val="FFFFFF"/>
                </a:solidFill>
                <a:latin typeface="Muli Regular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954000" y="2324100"/>
            <a:ext cx="3618508" cy="1456814"/>
            <a:chOff x="0" y="28575"/>
            <a:chExt cx="4824677" cy="1942419"/>
          </a:xfrm>
        </p:grpSpPr>
        <p:sp>
          <p:nvSpPr>
            <p:cNvPr id="16" name="TextBox 16"/>
            <p:cNvSpPr txBox="1"/>
            <p:nvPr/>
          </p:nvSpPr>
          <p:spPr>
            <a:xfrm>
              <a:off x="0" y="28575"/>
              <a:ext cx="4824677" cy="4787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50"/>
                </a:lnSpc>
              </a:pPr>
              <a:endParaRPr lang="en-US" sz="2500" dirty="0">
                <a:solidFill>
                  <a:srgbClr val="FFFFFF"/>
                </a:solidFill>
                <a:latin typeface="Muli Regular Bold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1551135"/>
              <a:ext cx="4824677" cy="4198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00"/>
                </a:lnSpc>
              </a:pPr>
              <a:endParaRPr lang="en-US" sz="1800" dirty="0">
                <a:solidFill>
                  <a:srgbClr val="FFFFFF"/>
                </a:solidFill>
                <a:latin typeface="Muli Regular"/>
              </a:endParaRPr>
            </a:p>
          </p:txBody>
        </p:sp>
      </p:grpSp>
      <p:sp>
        <p:nvSpPr>
          <p:cNvPr id="21" name="AutoShape 21"/>
          <p:cNvSpPr/>
          <p:nvPr/>
        </p:nvSpPr>
        <p:spPr>
          <a:xfrm>
            <a:off x="6725552" y="8262344"/>
            <a:ext cx="3618508" cy="9626"/>
          </a:xfrm>
          <a:prstGeom prst="rect">
            <a:avLst/>
          </a:prstGeom>
          <a:solidFill>
            <a:srgbClr val="CCED00"/>
          </a:solidFill>
        </p:spPr>
      </p:sp>
      <p:grpSp>
        <p:nvGrpSpPr>
          <p:cNvPr id="15" name="Group 7"/>
          <p:cNvGrpSpPr/>
          <p:nvPr/>
        </p:nvGrpSpPr>
        <p:grpSpPr>
          <a:xfrm>
            <a:off x="20394" y="8629595"/>
            <a:ext cx="6679758" cy="1275540"/>
            <a:chOff x="0" y="0"/>
            <a:chExt cx="7027075" cy="1700719"/>
          </a:xfrm>
        </p:grpSpPr>
        <p:sp>
          <p:nvSpPr>
            <p:cNvPr id="18" name="AutoShape 8"/>
            <p:cNvSpPr/>
            <p:nvPr/>
          </p:nvSpPr>
          <p:spPr>
            <a:xfrm>
              <a:off x="0" y="0"/>
              <a:ext cx="7027075" cy="1700719"/>
            </a:xfrm>
            <a:prstGeom prst="rect">
              <a:avLst/>
            </a:prstGeom>
            <a:solidFill>
              <a:srgbClr val="CCED00"/>
            </a:solidFill>
          </p:spPr>
        </p:sp>
        <p:sp>
          <p:nvSpPr>
            <p:cNvPr id="19" name="TextBox 9"/>
            <p:cNvSpPr txBox="1"/>
            <p:nvPr/>
          </p:nvSpPr>
          <p:spPr>
            <a:xfrm>
              <a:off x="406400" y="294734"/>
              <a:ext cx="6400799" cy="5676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300"/>
                </a:lnSpc>
              </a:pPr>
              <a:r>
                <a:rPr lang="tr-TR" sz="3200" b="1" dirty="0">
                  <a:solidFill>
                    <a:srgbClr val="1B1A1A"/>
                  </a:solidFill>
                  <a:latin typeface="+mj-lt"/>
                </a:rPr>
                <a:t>TEŞEKKÜRLER.</a:t>
              </a:r>
            </a:p>
          </p:txBody>
        </p:sp>
      </p:grpSp>
      <p:sp>
        <p:nvSpPr>
          <p:cNvPr id="3" name="Dikdörtgen 2"/>
          <p:cNvSpPr/>
          <p:nvPr/>
        </p:nvSpPr>
        <p:spPr>
          <a:xfrm>
            <a:off x="406707" y="1519211"/>
            <a:ext cx="1734789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>
                <a:solidFill>
                  <a:srgbClr val="C00000"/>
                </a:solidFill>
              </a:rPr>
              <a:t>DAHA AYRINTILI BİLGİ İÇİN,</a:t>
            </a:r>
          </a:p>
          <a:p>
            <a:endParaRPr lang="tr-TR" sz="3200" b="1" dirty="0">
              <a:solidFill>
                <a:schemeClr val="bg1"/>
              </a:solidFill>
            </a:endParaRPr>
          </a:p>
          <a:p>
            <a:endParaRPr lang="tr-TR" sz="3200" b="1" dirty="0">
              <a:solidFill>
                <a:schemeClr val="bg1"/>
              </a:solidFill>
            </a:endParaRPr>
          </a:p>
          <a:p>
            <a:r>
              <a:rPr lang="tr-TR" sz="3200" b="1" dirty="0">
                <a:solidFill>
                  <a:schemeClr val="bg1"/>
                </a:solidFill>
              </a:rPr>
              <a:t>*2204-D/ LİSE ÖĞRENCİLERİ İKLİM DEĞİŞİKLİĞİ ARAŞTIRMA PROJELERİ YARIŞMASI ÇAĞRI DUYURUSU</a:t>
            </a:r>
          </a:p>
          <a:p>
            <a:endParaRPr lang="tr-TR" sz="3200" b="1" dirty="0">
              <a:solidFill>
                <a:schemeClr val="bg1"/>
              </a:solidFill>
            </a:endParaRPr>
          </a:p>
          <a:p>
            <a:r>
              <a:rPr lang="tr-TR" sz="3200" b="1" dirty="0">
                <a:solidFill>
                  <a:schemeClr val="bg1"/>
                </a:solidFill>
              </a:rPr>
              <a:t>*2204-D/ LİSE ÖĞRENCİLERİ İKLİM DEĞİŞİKLİĞİ ARAŞTIRMA PROJELERİ YARIŞMASI PROJE REHBERİ																</a:t>
            </a:r>
          </a:p>
          <a:p>
            <a:r>
              <a:rPr lang="tr-TR" sz="3200" b="1" dirty="0">
                <a:solidFill>
                  <a:schemeClr val="bg1"/>
                </a:solidFill>
              </a:rPr>
              <a:t> 													</a:t>
            </a:r>
            <a:r>
              <a:rPr lang="tr-TR" sz="3200" b="1" dirty="0">
                <a:solidFill>
                  <a:srgbClr val="C00000"/>
                </a:solidFill>
              </a:rPr>
              <a:t>DİKKATLE OKUNMALIDIR.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93B1E1DD-248B-4EF5-AD58-E478510F29AC}"/>
              </a:ext>
            </a:extLst>
          </p:cNvPr>
          <p:cNvSpPr txBox="1"/>
          <p:nvPr/>
        </p:nvSpPr>
        <p:spPr>
          <a:xfrm>
            <a:off x="1371600" y="6434069"/>
            <a:ext cx="14020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https://www.tubitak.gov.tr/tr/yarismalar/icerik-2204-d-lise-ogrencileri-iklim-degisikligi-arastirma-projeleri-yarismasi</a:t>
            </a:r>
          </a:p>
        </p:txBody>
      </p:sp>
    </p:spTree>
    <p:extLst>
      <p:ext uri="{BB962C8B-B14F-4D97-AF65-F5344CB8AC3E}">
        <p14:creationId xmlns:p14="http://schemas.microsoft.com/office/powerpoint/2010/main" val="41930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1046936"/>
            <a:ext cx="4247284" cy="780660"/>
            <a:chOff x="0" y="0"/>
            <a:chExt cx="5663046" cy="1040880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5663046" cy="1040880"/>
            </a:xfrm>
            <a:prstGeom prst="rect">
              <a:avLst/>
            </a:prstGeom>
            <a:solidFill>
              <a:srgbClr val="CCED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406401" y="244215"/>
              <a:ext cx="4863051" cy="56425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300"/>
                </a:lnSpc>
              </a:pPr>
              <a:r>
                <a:rPr lang="tr-TR" sz="3000" dirty="0">
                  <a:solidFill>
                    <a:srgbClr val="1B1A1A"/>
                  </a:solidFill>
                  <a:latin typeface="Muli Bold"/>
                </a:rPr>
                <a:t>Kimler Katılabilir?</a:t>
              </a:r>
              <a:endParaRPr lang="en-US" sz="3000" dirty="0">
                <a:solidFill>
                  <a:srgbClr val="1B1A1A"/>
                </a:solidFill>
                <a:latin typeface="Muli Bold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048499" y="2298061"/>
            <a:ext cx="7831127" cy="2228798"/>
            <a:chOff x="0" y="66675"/>
            <a:chExt cx="10441503" cy="2971731"/>
          </a:xfrm>
        </p:grpSpPr>
        <p:sp>
          <p:nvSpPr>
            <p:cNvPr id="7" name="AutoShape 7"/>
            <p:cNvSpPr/>
            <p:nvPr/>
          </p:nvSpPr>
          <p:spPr>
            <a:xfrm>
              <a:off x="0" y="2019931"/>
              <a:ext cx="10441503" cy="12700"/>
            </a:xfrm>
            <a:prstGeom prst="rect">
              <a:avLst/>
            </a:prstGeom>
            <a:solidFill>
              <a:srgbClr val="CCED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66675"/>
              <a:ext cx="10441503" cy="13472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700"/>
                </a:lnSpc>
              </a:pPr>
              <a:endParaRPr lang="en-US" sz="7000" dirty="0">
                <a:solidFill>
                  <a:srgbClr val="FFFFFF"/>
                </a:solidFill>
                <a:latin typeface="Muli Black Bold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2571954"/>
              <a:ext cx="10441503" cy="4664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endParaRPr lang="en-US" sz="2000" dirty="0">
                <a:solidFill>
                  <a:srgbClr val="FFFFFF"/>
                </a:solidFill>
                <a:latin typeface="Muli Regular"/>
              </a:endParaRPr>
            </a:p>
          </p:txBody>
        </p:sp>
      </p:grpSp>
      <p:sp>
        <p:nvSpPr>
          <p:cNvPr id="10" name="Dikdörtgen 9"/>
          <p:cNvSpPr/>
          <p:nvPr/>
        </p:nvSpPr>
        <p:spPr>
          <a:xfrm>
            <a:off x="7086600" y="2400300"/>
            <a:ext cx="58106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600" b="1" dirty="0">
                <a:solidFill>
                  <a:schemeClr val="bg1"/>
                </a:solidFill>
              </a:rPr>
              <a:t>Başvuru Koşulları ve Belgeler </a:t>
            </a:r>
            <a:endParaRPr lang="tr-TR" sz="3600" dirty="0">
              <a:solidFill>
                <a:schemeClr val="bg1"/>
              </a:solidFill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7086600" y="4351939"/>
            <a:ext cx="10744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</a:rPr>
              <a:t>*Yarışmaya Türkiye ve KKTC’de öğrenim gören tüm </a:t>
            </a:r>
            <a:r>
              <a:rPr lang="tr-TR" sz="2800" b="1" dirty="0">
                <a:solidFill>
                  <a:srgbClr val="FFFF00"/>
                </a:solidFill>
              </a:rPr>
              <a:t>lise öğrencileri </a:t>
            </a:r>
            <a:r>
              <a:rPr lang="tr-TR" sz="2800" dirty="0">
                <a:solidFill>
                  <a:schemeClr val="bg1"/>
                </a:solidFill>
              </a:rPr>
              <a:t>katılabilir.</a:t>
            </a:r>
          </a:p>
          <a:p>
            <a:r>
              <a:rPr lang="tr-TR" sz="2800" dirty="0">
                <a:solidFill>
                  <a:schemeClr val="bg1"/>
                </a:solidFill>
              </a:rPr>
              <a:t>*Yarışmaya her öğrenci yalnızca </a:t>
            </a:r>
            <a:r>
              <a:rPr lang="tr-TR" sz="2800" u="sng" dirty="0">
                <a:solidFill>
                  <a:srgbClr val="FFFF00"/>
                </a:solidFill>
              </a:rPr>
              <a:t>bir proje </a:t>
            </a:r>
            <a:r>
              <a:rPr lang="tr-TR" sz="2800" dirty="0">
                <a:solidFill>
                  <a:schemeClr val="bg1"/>
                </a:solidFill>
              </a:rPr>
              <a:t>ile katılabilir ve her proje </a:t>
            </a:r>
            <a:r>
              <a:rPr lang="tr-TR" sz="2800" b="1" u="sng" dirty="0">
                <a:solidFill>
                  <a:srgbClr val="FFFF00"/>
                </a:solidFill>
              </a:rPr>
              <a:t>en çok üç öğrenci</a:t>
            </a:r>
            <a:r>
              <a:rPr lang="tr-TR" sz="2800" u="sng" dirty="0">
                <a:solidFill>
                  <a:schemeClr val="bg1"/>
                </a:solidFill>
              </a:rPr>
              <a:t> </a:t>
            </a:r>
            <a:r>
              <a:rPr lang="tr-TR" sz="2800" dirty="0">
                <a:solidFill>
                  <a:schemeClr val="bg1"/>
                </a:solidFill>
              </a:rPr>
              <a:t>tarafından hazırlanabilir.</a:t>
            </a:r>
          </a:p>
          <a:p>
            <a:r>
              <a:rPr lang="tr-TR" sz="2800" dirty="0">
                <a:solidFill>
                  <a:schemeClr val="bg1"/>
                </a:solidFill>
              </a:rPr>
              <a:t>*Bir projede sadece bir danışman görev alabilir ve danışman birden fazla projeye danışmanlık yapabilir.</a:t>
            </a:r>
          </a:p>
          <a:p>
            <a:r>
              <a:rPr lang="tr-TR" sz="2800" dirty="0">
                <a:solidFill>
                  <a:schemeClr val="bg1"/>
                </a:solidFill>
              </a:rPr>
              <a:t>*Projede </a:t>
            </a:r>
            <a:r>
              <a:rPr lang="tr-TR" sz="2800" b="1" dirty="0">
                <a:solidFill>
                  <a:srgbClr val="FFFF00"/>
                </a:solidFill>
              </a:rPr>
              <a:t>danışman olması zorunlu değildir. </a:t>
            </a:r>
          </a:p>
          <a:p>
            <a:r>
              <a:rPr lang="tr-TR" sz="2800" dirty="0">
                <a:solidFill>
                  <a:schemeClr val="bg1"/>
                </a:solidFill>
              </a:rPr>
              <a:t>* Yarışmaya başvuruda bulunacak bir projedeki öğrenciler ve danışman </a:t>
            </a:r>
            <a:r>
              <a:rPr lang="tr-TR" sz="2800" dirty="0">
                <a:solidFill>
                  <a:srgbClr val="FFFF00"/>
                </a:solidFill>
              </a:rPr>
              <a:t>farklı okullardan olabilir..</a:t>
            </a: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FE982EE5-A99C-45F0-BE13-B13CAE3A8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948" y="2177538"/>
            <a:ext cx="5437239" cy="77651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57200" y="-225874"/>
            <a:ext cx="12961513" cy="10512874"/>
          </a:xfrm>
          <a:prstGeom prst="rect">
            <a:avLst/>
          </a:prstGeom>
          <a:solidFill>
            <a:srgbClr val="CCED00"/>
          </a:solidFill>
        </p:spPr>
      </p:sp>
      <p:grpSp>
        <p:nvGrpSpPr>
          <p:cNvPr id="3" name="Group 3"/>
          <p:cNvGrpSpPr/>
          <p:nvPr/>
        </p:nvGrpSpPr>
        <p:grpSpPr>
          <a:xfrm>
            <a:off x="762000" y="952500"/>
            <a:ext cx="9906000" cy="7893699"/>
            <a:chOff x="-21904" y="66674"/>
            <a:chExt cx="13885095" cy="4815771"/>
          </a:xfrm>
        </p:grpSpPr>
        <p:sp>
          <p:nvSpPr>
            <p:cNvPr id="4" name="AutoShape 4"/>
            <p:cNvSpPr/>
            <p:nvPr/>
          </p:nvSpPr>
          <p:spPr>
            <a:xfrm>
              <a:off x="0" y="4869717"/>
              <a:ext cx="8802599" cy="12728"/>
            </a:xfrm>
            <a:prstGeom prst="rect">
              <a:avLst/>
            </a:prstGeom>
            <a:solidFill>
              <a:srgbClr val="1B1A1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-3" y="66674"/>
              <a:ext cx="8802599" cy="24286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700"/>
                </a:lnSpc>
              </a:pPr>
              <a:r>
                <a:rPr lang="tr-TR" sz="4400" dirty="0">
                  <a:solidFill>
                    <a:srgbClr val="1B1A1A"/>
                  </a:solidFill>
                  <a:latin typeface="+mj-lt"/>
                </a:rPr>
                <a:t>Başvuru İşlemleri</a:t>
              </a:r>
            </a:p>
            <a:p>
              <a:pPr>
                <a:lnSpc>
                  <a:spcPts val="7700"/>
                </a:lnSpc>
              </a:pPr>
              <a:endParaRPr lang="en-US" sz="3200" dirty="0">
                <a:solidFill>
                  <a:srgbClr val="1B1A1A"/>
                </a:solidFill>
                <a:latin typeface="Muli Black Bold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21904" y="1889942"/>
              <a:ext cx="13885095" cy="28916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tr-TR" sz="2800" dirty="0"/>
                <a:t>* Lise Öğrencileri Kutup Araştırma Projeleri Yarışması Proje Rehberine göre hazırlanan ve tamamlanan projelerin başvuruları </a:t>
              </a:r>
              <a:r>
                <a:rPr lang="tr-TR" sz="2800" dirty="0">
                  <a:solidFill>
                    <a:srgbClr val="C00000"/>
                  </a:solidFill>
                </a:rPr>
                <a:t>15 Aralık 2021 </a:t>
              </a:r>
              <a:r>
                <a:rPr lang="tr-TR" sz="2800" dirty="0"/>
                <a:t>tarihinde başlar,  </a:t>
              </a:r>
              <a:r>
                <a:rPr lang="tr-TR" sz="2800" dirty="0">
                  <a:solidFill>
                    <a:srgbClr val="C00000"/>
                  </a:solidFill>
                </a:rPr>
                <a:t>18 Mayıs 2022 </a:t>
              </a:r>
              <a:r>
                <a:rPr lang="tr-TR" sz="2800" dirty="0"/>
                <a:t>tarihinde, saat 17.30’da sona erer. </a:t>
              </a:r>
            </a:p>
            <a:p>
              <a:endParaRPr lang="tr-TR" sz="2800" dirty="0"/>
            </a:p>
            <a:p>
              <a:r>
                <a:rPr lang="tr-TR" sz="2800" dirty="0"/>
                <a:t>* Başvurular </a:t>
              </a:r>
              <a:r>
                <a:rPr lang="tr-TR" sz="2800" dirty="0">
                  <a:solidFill>
                    <a:srgbClr val="0070C0"/>
                  </a:solidFill>
                </a:rPr>
                <a:t>https://e-bideb.tubitak.gov.tr </a:t>
              </a:r>
              <a:r>
                <a:rPr lang="tr-TR" sz="2800" dirty="0"/>
                <a:t>adresinden çevrimiçi olarak yapılır.</a:t>
              </a:r>
            </a:p>
            <a:p>
              <a:endParaRPr lang="tr-TR" sz="2800" dirty="0"/>
            </a:p>
            <a:p>
              <a:r>
                <a:rPr lang="tr-TR" sz="2800" dirty="0"/>
                <a:t>* Başvurusu yapılacak projede yer alan tüm öğrencilerin ve varsa danışmanın </a:t>
              </a:r>
              <a:r>
                <a:rPr lang="tr-TR" sz="2800" dirty="0" err="1"/>
                <a:t>ARBİS’e</a:t>
              </a:r>
              <a:r>
                <a:rPr lang="tr-TR" sz="2800" dirty="0"/>
                <a:t> kayıtlı olması gerekir. (</a:t>
              </a:r>
              <a:r>
                <a:rPr lang="tr-TR" sz="2800" dirty="0">
                  <a:solidFill>
                    <a:srgbClr val="0070C0"/>
                  </a:solidFill>
                </a:rPr>
                <a:t>Bkz. https://</a:t>
              </a:r>
              <a:r>
                <a:rPr lang="tr-TR" sz="2800" dirty="0"/>
                <a:t>arbis.tubitak.gov.tr</a:t>
              </a:r>
              <a:r>
                <a:rPr lang="tr-TR" sz="2800" dirty="0">
                  <a:solidFill>
                    <a:srgbClr val="0070C0"/>
                  </a:solidFill>
                </a:rPr>
                <a:t>)</a:t>
              </a:r>
              <a:endParaRPr lang="en-US" sz="2800" dirty="0">
                <a:solidFill>
                  <a:srgbClr val="1B1A1A"/>
                </a:solidFill>
                <a:latin typeface="Muli Regular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3233900"/>
              <a:ext cx="8802599" cy="5642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00"/>
                </a:lnSpc>
              </a:pPr>
              <a:endParaRPr lang="en-US" sz="3200" dirty="0">
                <a:solidFill>
                  <a:srgbClr val="1B1A1A"/>
                </a:solidFill>
                <a:latin typeface="Muli Bold"/>
              </a:endParaRPr>
            </a:p>
          </p:txBody>
        </p:sp>
      </p:grpSp>
      <p:pic>
        <p:nvPicPr>
          <p:cNvPr id="9" name="Resim 8">
            <a:extLst>
              <a:ext uri="{FF2B5EF4-FFF2-40B4-BE49-F238E27FC236}">
                <a16:creationId xmlns:a16="http://schemas.microsoft.com/office/drawing/2014/main" id="{F0AFF939-C056-49B4-A98F-E5D2F95C56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738" y="-225874"/>
            <a:ext cx="7298264" cy="1051287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29404" y="2400300"/>
            <a:ext cx="10820394" cy="7876728"/>
            <a:chOff x="-672539" y="28575"/>
            <a:chExt cx="6829140" cy="6169381"/>
          </a:xfrm>
        </p:grpSpPr>
        <p:sp>
          <p:nvSpPr>
            <p:cNvPr id="3" name="AutoShape 3"/>
            <p:cNvSpPr/>
            <p:nvPr/>
          </p:nvSpPr>
          <p:spPr>
            <a:xfrm>
              <a:off x="0" y="1753234"/>
              <a:ext cx="6156601" cy="12700"/>
            </a:xfrm>
            <a:prstGeom prst="rect">
              <a:avLst/>
            </a:prstGeom>
            <a:solidFill>
              <a:srgbClr val="CCED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-672539" y="2190728"/>
              <a:ext cx="6829140" cy="40072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tr-TR" sz="3200" u="sng" dirty="0">
                  <a:solidFill>
                    <a:schemeClr val="bg1"/>
                  </a:solidFill>
                </a:rPr>
                <a:t>Başvuruda ;</a:t>
              </a:r>
            </a:p>
            <a:p>
              <a:r>
                <a:rPr lang="en-US" sz="2800" dirty="0">
                  <a:solidFill>
                    <a:schemeClr val="bg1"/>
                  </a:solidFill>
                </a:rPr>
                <a:t>   -</a:t>
              </a:r>
              <a:r>
                <a:rPr lang="tr-TR" sz="2800" dirty="0">
                  <a:solidFill>
                    <a:schemeClr val="bg1"/>
                  </a:solidFill>
                </a:rPr>
                <a:t>Proje çalışması, programın web sayfasında bulunan şablon kullanılarak hazırlanır ve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tr-TR" sz="2800" dirty="0">
                  <a:solidFill>
                    <a:schemeClr val="bg1"/>
                  </a:solidFill>
                </a:rPr>
                <a:t>tek bir dosya halinde PDF formatında sisteme yüklenir. </a:t>
              </a:r>
              <a:endParaRPr lang="en-US" sz="2800" dirty="0">
                <a:solidFill>
                  <a:schemeClr val="bg1"/>
                </a:solidFill>
              </a:endParaRPr>
            </a:p>
            <a:p>
              <a:r>
                <a:rPr lang="en-US" sz="2800" dirty="0">
                  <a:solidFill>
                    <a:schemeClr val="bg1"/>
                  </a:solidFill>
                </a:rPr>
                <a:t>   -</a:t>
              </a:r>
              <a:r>
                <a:rPr lang="en-US" sz="2800" dirty="0" err="1">
                  <a:solidFill>
                    <a:schemeClr val="bg1"/>
                  </a:solidFill>
                </a:rPr>
                <a:t>Proje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özeti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en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az</a:t>
              </a:r>
              <a:r>
                <a:rPr lang="en-US" sz="2800" dirty="0">
                  <a:solidFill>
                    <a:schemeClr val="bg1"/>
                  </a:solidFill>
                </a:rPr>
                <a:t> 150, </a:t>
              </a:r>
              <a:r>
                <a:rPr lang="en-US" sz="2800" dirty="0" err="1">
                  <a:solidFill>
                    <a:schemeClr val="bg1"/>
                  </a:solidFill>
                </a:rPr>
                <a:t>en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fazla</a:t>
              </a:r>
              <a:r>
                <a:rPr lang="en-US" sz="2800" dirty="0">
                  <a:solidFill>
                    <a:schemeClr val="bg1"/>
                  </a:solidFill>
                </a:rPr>
                <a:t> 250 </a:t>
              </a:r>
              <a:r>
                <a:rPr lang="en-US" sz="2800" dirty="0" err="1">
                  <a:solidFill>
                    <a:schemeClr val="bg1"/>
                  </a:solidFill>
                </a:rPr>
                <a:t>kelime</a:t>
              </a:r>
              <a:r>
                <a:rPr lang="en-US" sz="2800" dirty="0">
                  <a:solidFill>
                    <a:schemeClr val="bg1"/>
                  </a:solidFill>
                </a:rPr>
                <a:t>, </a:t>
              </a:r>
              <a:r>
                <a:rPr lang="en-US" sz="2800" dirty="0" err="1">
                  <a:solidFill>
                    <a:schemeClr val="bg1"/>
                  </a:solidFill>
                </a:rPr>
                <a:t>proje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raporu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en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az</a:t>
              </a:r>
              <a:r>
                <a:rPr lang="en-US" sz="2800" dirty="0">
                  <a:solidFill>
                    <a:schemeClr val="bg1"/>
                  </a:solidFill>
                </a:rPr>
                <a:t> 2, </a:t>
              </a:r>
              <a:r>
                <a:rPr lang="en-US" sz="2800" dirty="0" err="1">
                  <a:solidFill>
                    <a:schemeClr val="bg1"/>
                  </a:solidFill>
                </a:rPr>
                <a:t>en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fazla</a:t>
              </a:r>
              <a:r>
                <a:rPr lang="en-US" sz="2800" dirty="0">
                  <a:solidFill>
                    <a:schemeClr val="bg1"/>
                  </a:solidFill>
                </a:rPr>
                <a:t> 20 </a:t>
              </a:r>
              <a:r>
                <a:rPr lang="en-US" sz="2800" dirty="0" err="1">
                  <a:solidFill>
                    <a:schemeClr val="bg1"/>
                  </a:solidFill>
                </a:rPr>
                <a:t>sayfa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olmalıdır</a:t>
              </a:r>
              <a:r>
                <a:rPr lang="en-US" sz="2800" dirty="0">
                  <a:solidFill>
                    <a:schemeClr val="bg1"/>
                  </a:solidFill>
                </a:rPr>
                <a:t>. </a:t>
              </a:r>
            </a:p>
            <a:p>
              <a:r>
                <a:rPr lang="en-US" sz="2800" dirty="0">
                  <a:solidFill>
                    <a:schemeClr val="bg1"/>
                  </a:solidFill>
                </a:rPr>
                <a:t>   -</a:t>
              </a:r>
              <a:r>
                <a:rPr lang="en-US" sz="2800" dirty="0" err="1">
                  <a:solidFill>
                    <a:schemeClr val="bg1"/>
                  </a:solidFill>
                </a:rPr>
                <a:t>Proje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raporu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dışında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kalan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belgeler</a:t>
              </a:r>
              <a:r>
                <a:rPr lang="en-US" sz="2800" dirty="0">
                  <a:solidFill>
                    <a:schemeClr val="bg1"/>
                  </a:solidFill>
                </a:rPr>
                <a:t> (</a:t>
              </a:r>
              <a:r>
                <a:rPr lang="en-US" sz="2800" dirty="0" err="1">
                  <a:solidFill>
                    <a:schemeClr val="bg1"/>
                  </a:solidFill>
                </a:rPr>
                <a:t>bilimsel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etik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formu</a:t>
              </a:r>
              <a:r>
                <a:rPr lang="en-US" sz="2800" dirty="0">
                  <a:solidFill>
                    <a:schemeClr val="bg1"/>
                  </a:solidFill>
                </a:rPr>
                <a:t>, </a:t>
              </a:r>
              <a:r>
                <a:rPr lang="en-US" sz="2800" dirty="0" err="1">
                  <a:solidFill>
                    <a:schemeClr val="bg1"/>
                  </a:solidFill>
                </a:rPr>
                <a:t>izin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belgeleri</a:t>
              </a:r>
              <a:r>
                <a:rPr lang="en-US" sz="2800" dirty="0">
                  <a:solidFill>
                    <a:schemeClr val="bg1"/>
                  </a:solidFill>
                </a:rPr>
                <a:t>, </a:t>
              </a:r>
              <a:r>
                <a:rPr lang="en-US" sz="2800" dirty="0" err="1">
                  <a:solidFill>
                    <a:schemeClr val="bg1"/>
                  </a:solidFill>
                </a:rPr>
                <a:t>fotoğraf</a:t>
              </a:r>
              <a:r>
                <a:rPr lang="en-US" sz="2800" dirty="0">
                  <a:solidFill>
                    <a:schemeClr val="bg1"/>
                  </a:solidFill>
                </a:rPr>
                <a:t>, </a:t>
              </a:r>
              <a:r>
                <a:rPr lang="en-US" sz="2800" dirty="0" err="1">
                  <a:solidFill>
                    <a:schemeClr val="bg1"/>
                  </a:solidFill>
                </a:rPr>
                <a:t>anket</a:t>
              </a:r>
              <a:r>
                <a:rPr lang="en-US" sz="2800" dirty="0">
                  <a:solidFill>
                    <a:schemeClr val="bg1"/>
                  </a:solidFill>
                </a:rPr>
                <a:t> vb.) </a:t>
              </a:r>
              <a:r>
                <a:rPr lang="en-US" sz="2800" dirty="0" err="1">
                  <a:solidFill>
                    <a:schemeClr val="bg1"/>
                  </a:solidFill>
                </a:rPr>
                <a:t>sistemde</a:t>
              </a:r>
              <a:r>
                <a:rPr lang="en-US" sz="2800" dirty="0">
                  <a:solidFill>
                    <a:schemeClr val="bg1"/>
                  </a:solidFill>
                </a:rPr>
                <a:t> EK BELGELER </a:t>
              </a:r>
              <a:r>
                <a:rPr lang="en-US" sz="2800" dirty="0" err="1">
                  <a:solidFill>
                    <a:schemeClr val="bg1"/>
                  </a:solidFill>
                </a:rPr>
                <a:t>kısmına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yüklenir</a:t>
              </a:r>
              <a:r>
                <a:rPr lang="en-US" sz="2800" dirty="0">
                  <a:solidFill>
                    <a:schemeClr val="bg1"/>
                  </a:solidFill>
                </a:rPr>
                <a:t>. </a:t>
              </a:r>
              <a:endParaRPr lang="tr-TR" sz="2800" dirty="0">
                <a:solidFill>
                  <a:schemeClr val="bg1"/>
                </a:solidFill>
              </a:endParaRPr>
            </a:p>
            <a:p>
              <a:r>
                <a:rPr lang="tr-TR" sz="2800" dirty="0">
                  <a:solidFill>
                    <a:schemeClr val="bg1"/>
                  </a:solidFill>
                </a:rPr>
                <a:t>   - Projeye ait video kaydı sisteme eklenebilir. Video eklenmesi zorunlu değildir. Videonun boyutu 10 MB’ı geçmemeli ve FLV formatında olmalıdır. </a:t>
              </a:r>
              <a:endParaRPr lang="en-US" sz="2800" dirty="0">
                <a:solidFill>
                  <a:schemeClr val="bg1"/>
                </a:solidFill>
              </a:endParaRPr>
            </a:p>
            <a:p>
              <a:endParaRPr lang="en-US" sz="2800" dirty="0">
                <a:solidFill>
                  <a:schemeClr val="bg1"/>
                </a:solidFill>
              </a:endParaRPr>
            </a:p>
            <a:p>
              <a:endParaRPr lang="tr-TR" sz="2800" dirty="0">
                <a:solidFill>
                  <a:schemeClr val="bg1"/>
                </a:solidFill>
              </a:endParaRPr>
            </a:p>
            <a:p>
              <a:pPr>
                <a:lnSpc>
                  <a:spcPts val="2700"/>
                </a:lnSpc>
              </a:pPr>
              <a:endParaRPr lang="en-US" sz="1800" dirty="0">
                <a:solidFill>
                  <a:srgbClr val="FFFFFF"/>
                </a:solidFill>
                <a:latin typeface="Muli Regular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8575"/>
              <a:ext cx="6156601" cy="3314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00"/>
                </a:lnSpc>
              </a:pPr>
              <a:endParaRPr lang="en-US" sz="3000" dirty="0">
                <a:solidFill>
                  <a:srgbClr val="FFFFFF"/>
                </a:solidFill>
                <a:latin typeface="Muli Bold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28700" y="1095375"/>
            <a:ext cx="8115300" cy="898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00"/>
              </a:lnSpc>
            </a:pPr>
            <a:r>
              <a:rPr lang="tr-TR" sz="5400" dirty="0">
                <a:solidFill>
                  <a:srgbClr val="FFFFFF"/>
                </a:solidFill>
                <a:latin typeface="Muli Black Bold"/>
              </a:rPr>
              <a:t>Başvuruda Neler Yapılır?</a:t>
            </a:r>
            <a:endParaRPr lang="en-US" sz="5400" dirty="0">
              <a:solidFill>
                <a:srgbClr val="FFFFFF"/>
              </a:solidFill>
              <a:latin typeface="Muli Black Bold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6629397" y="1981925"/>
            <a:ext cx="1082040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tr-TR" sz="2800" dirty="0">
              <a:solidFill>
                <a:prstClr val="white"/>
              </a:solidFill>
            </a:endParaRPr>
          </a:p>
          <a:p>
            <a:pPr lvl="0"/>
            <a:r>
              <a:rPr lang="tr-TR" sz="2800" dirty="0">
                <a:solidFill>
                  <a:prstClr val="white"/>
                </a:solidFill>
              </a:rPr>
              <a:t>*Birden fazla öğrenci tarafından hazırlanan projelerde başvuru sistemine bir öğrenci giriş yapar ve diğer öğrenci/öğrenciler ile varsa danışman bilgilerini kendi bilgileriyle</a:t>
            </a:r>
            <a:r>
              <a:rPr lang="en-US" sz="2800" dirty="0">
                <a:solidFill>
                  <a:prstClr val="white"/>
                </a:solidFill>
              </a:rPr>
              <a:t> </a:t>
            </a:r>
            <a:r>
              <a:rPr lang="tr-TR" sz="2800" dirty="0">
                <a:solidFill>
                  <a:prstClr val="white"/>
                </a:solidFill>
              </a:rPr>
              <a:t>birlikte sisteme ekler. </a:t>
            </a:r>
          </a:p>
          <a:p>
            <a:pPr lvl="0"/>
            <a:r>
              <a:rPr lang="tr-TR" sz="2800" dirty="0">
                <a:solidFill>
                  <a:prstClr val="white"/>
                </a:solidFill>
              </a:rPr>
              <a:t>*Öğrenci/öğrencilerin son altı ay içinde çekilmiş vesikalık fotoğrafları sisteme yüklenir.</a:t>
            </a: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10479F7B-552E-4EB2-ABD6-F0485FA639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543301"/>
            <a:ext cx="464820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/>
          <p:nvPr/>
        </p:nvGrpSpPr>
        <p:grpSpPr>
          <a:xfrm>
            <a:off x="0" y="1046936"/>
            <a:ext cx="5715000" cy="780660"/>
            <a:chOff x="0" y="0"/>
            <a:chExt cx="5663046" cy="1040880"/>
          </a:xfrm>
        </p:grpSpPr>
        <p:sp>
          <p:nvSpPr>
            <p:cNvPr id="6" name="AutoShape 4"/>
            <p:cNvSpPr/>
            <p:nvPr/>
          </p:nvSpPr>
          <p:spPr>
            <a:xfrm>
              <a:off x="0" y="0"/>
              <a:ext cx="5663046" cy="1040880"/>
            </a:xfrm>
            <a:prstGeom prst="rect">
              <a:avLst/>
            </a:prstGeom>
            <a:solidFill>
              <a:srgbClr val="CCED00"/>
            </a:solidFill>
          </p:spPr>
        </p:sp>
        <p:sp>
          <p:nvSpPr>
            <p:cNvPr id="7" name="TextBox 5"/>
            <p:cNvSpPr txBox="1"/>
            <p:nvPr/>
          </p:nvSpPr>
          <p:spPr>
            <a:xfrm>
              <a:off x="406401" y="244215"/>
              <a:ext cx="4863051" cy="58571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300"/>
                </a:lnSpc>
              </a:pPr>
              <a:r>
                <a:rPr lang="tr-TR" sz="3600" b="1" dirty="0">
                  <a:solidFill>
                    <a:srgbClr val="1B1A1A"/>
                  </a:solidFill>
                  <a:latin typeface="+mj-lt"/>
                </a:rPr>
                <a:t>YARIŞMA KATEGORİLERİ</a:t>
              </a:r>
              <a:endParaRPr lang="en-US" sz="3600" b="1" dirty="0">
                <a:solidFill>
                  <a:srgbClr val="1B1A1A"/>
                </a:solidFill>
                <a:latin typeface="+mj-lt"/>
              </a:endParaRPr>
            </a:p>
          </p:txBody>
        </p:sp>
      </p:grpSp>
      <p:pic>
        <p:nvPicPr>
          <p:cNvPr id="9" name="Resim 8">
            <a:extLst>
              <a:ext uri="{FF2B5EF4-FFF2-40B4-BE49-F238E27FC236}">
                <a16:creationId xmlns:a16="http://schemas.microsoft.com/office/drawing/2014/main" id="{62711718-A196-4281-A4C4-DE5F72714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15" y="2476500"/>
            <a:ext cx="1781457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59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839200" y="0"/>
            <a:ext cx="9448800" cy="10287000"/>
          </a:xfrm>
          <a:prstGeom prst="rect">
            <a:avLst/>
          </a:prstGeom>
          <a:solidFill>
            <a:srgbClr val="1B1A1A"/>
          </a:solidFill>
        </p:spPr>
        <p:txBody>
          <a:bodyPr/>
          <a:lstStyle/>
          <a:p>
            <a:endParaRPr lang="tr-TR"/>
          </a:p>
        </p:txBody>
      </p:sp>
      <p:grpSp>
        <p:nvGrpSpPr>
          <p:cNvPr id="4" name="Group 4"/>
          <p:cNvGrpSpPr/>
          <p:nvPr/>
        </p:nvGrpSpPr>
        <p:grpSpPr>
          <a:xfrm>
            <a:off x="1447800" y="1333501"/>
            <a:ext cx="4802609" cy="380999"/>
            <a:chOff x="-101600" y="-1089025"/>
            <a:chExt cx="6403478" cy="2193569"/>
          </a:xfrm>
        </p:grpSpPr>
        <p:sp>
          <p:nvSpPr>
            <p:cNvPr id="5" name="AutoShape 5"/>
            <p:cNvSpPr/>
            <p:nvPr/>
          </p:nvSpPr>
          <p:spPr>
            <a:xfrm>
              <a:off x="0" y="1091584"/>
              <a:ext cx="6301878" cy="12960"/>
            </a:xfrm>
            <a:prstGeom prst="rect">
              <a:avLst/>
            </a:prstGeom>
            <a:solidFill>
              <a:srgbClr val="1B1A1A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-101600" y="-1089025"/>
              <a:ext cx="6301878" cy="6037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00"/>
                </a:lnSpc>
              </a:pPr>
              <a:r>
                <a:rPr lang="en-US" sz="4000" b="1" dirty="0">
                  <a:solidFill>
                    <a:srgbClr val="1B1A1A"/>
                  </a:solidFill>
                  <a:latin typeface="+mj-lt"/>
                </a:rPr>
                <a:t> </a:t>
              </a:r>
              <a:r>
                <a:rPr lang="tr-TR" sz="4000" b="1" dirty="0">
                  <a:solidFill>
                    <a:srgbClr val="1B1A1A"/>
                  </a:solidFill>
                  <a:latin typeface="+mj-lt"/>
                </a:rPr>
                <a:t>Çağrı Takvimi</a:t>
              </a:r>
              <a:endParaRPr lang="en-US" sz="4000" b="1" dirty="0">
                <a:solidFill>
                  <a:srgbClr val="1B1A1A"/>
                </a:solidFill>
                <a:latin typeface="+mj-lt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134600" y="2247900"/>
            <a:ext cx="7683985" cy="2729302"/>
            <a:chOff x="0" y="28575"/>
            <a:chExt cx="8060400" cy="2579377"/>
          </a:xfrm>
        </p:grpSpPr>
        <p:sp>
          <p:nvSpPr>
            <p:cNvPr id="9" name="AutoShape 9"/>
            <p:cNvSpPr/>
            <p:nvPr/>
          </p:nvSpPr>
          <p:spPr>
            <a:xfrm>
              <a:off x="0" y="1091584"/>
              <a:ext cx="6301878" cy="12960"/>
            </a:xfrm>
            <a:prstGeom prst="rect">
              <a:avLst/>
            </a:prstGeom>
            <a:solidFill>
              <a:srgbClr val="CCED0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1488103"/>
              <a:ext cx="8060400" cy="111984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700"/>
                </a:lnSpc>
              </a:pPr>
              <a:endParaRPr lang="en-US" sz="2800" dirty="0">
                <a:solidFill>
                  <a:schemeClr val="bg1"/>
                </a:solidFill>
                <a:latin typeface="Muli Regular"/>
              </a:endParaRPr>
            </a:p>
            <a:p>
              <a:endParaRPr lang="tr-TR" sz="3200" dirty="0">
                <a:solidFill>
                  <a:schemeClr val="bg1"/>
                </a:solidFill>
              </a:endParaRPr>
            </a:p>
            <a:p>
              <a:pPr>
                <a:lnSpc>
                  <a:spcPts val="2700"/>
                </a:lnSpc>
              </a:pPr>
              <a:endParaRPr lang="en-US" sz="2800" dirty="0">
                <a:solidFill>
                  <a:schemeClr val="bg1"/>
                </a:solidFill>
                <a:latin typeface="Muli Regular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28575"/>
              <a:ext cx="6301878" cy="3694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00"/>
                </a:lnSpc>
              </a:pPr>
              <a:endParaRPr lang="en-US" sz="2400" dirty="0">
                <a:solidFill>
                  <a:srgbClr val="FF0000"/>
                </a:solidFill>
                <a:latin typeface="Muli Bold"/>
              </a:endParaRPr>
            </a:p>
          </p:txBody>
        </p:sp>
      </p:grpSp>
      <p:sp>
        <p:nvSpPr>
          <p:cNvPr id="12" name="Dikdörtgen 11"/>
          <p:cNvSpPr/>
          <p:nvPr/>
        </p:nvSpPr>
        <p:spPr>
          <a:xfrm>
            <a:off x="990600" y="2476500"/>
            <a:ext cx="7543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dirty="0"/>
              <a:t>Yarışma için yılda bir kez başvuru alınır. Yarışma kapsamında ön değerlendirme</a:t>
            </a:r>
          </a:p>
          <a:p>
            <a:r>
              <a:rPr lang="tr-TR" sz="3600" dirty="0"/>
              <a:t>yapılır ve ön değerlendirme neticesinde yarışma sergisi düzenlenir. 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3F223D21-465D-4C6B-90A9-566D3E27E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4784824"/>
            <a:ext cx="16827985" cy="511213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219200" y="1230097"/>
            <a:ext cx="9906000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00"/>
              </a:lnSpc>
            </a:pPr>
            <a:r>
              <a:rPr lang="tr-TR" sz="3600" dirty="0">
                <a:solidFill>
                  <a:srgbClr val="92D050"/>
                </a:solidFill>
                <a:latin typeface="+mj-lt"/>
              </a:rPr>
              <a:t>Projenin Elenmesine Neden Olabilecek</a:t>
            </a:r>
            <a:r>
              <a:rPr lang="tr-TR" sz="3600" b="1" dirty="0">
                <a:solidFill>
                  <a:srgbClr val="92D050"/>
                </a:solidFill>
                <a:latin typeface="+mj-lt"/>
              </a:rPr>
              <a:t> </a:t>
            </a:r>
            <a:r>
              <a:rPr lang="tr-TR" sz="3600" dirty="0">
                <a:solidFill>
                  <a:srgbClr val="92D050"/>
                </a:solidFill>
                <a:latin typeface="+mj-lt"/>
              </a:rPr>
              <a:t>Hususlar</a:t>
            </a:r>
            <a:endParaRPr lang="en-US" sz="3600" dirty="0">
              <a:solidFill>
                <a:srgbClr val="92D050"/>
              </a:solidFill>
              <a:latin typeface="+mj-lt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219200" y="2290486"/>
            <a:ext cx="6403955" cy="3305632"/>
            <a:chOff x="0" y="66675"/>
            <a:chExt cx="8538607" cy="4407508"/>
          </a:xfrm>
        </p:grpSpPr>
        <p:sp>
          <p:nvSpPr>
            <p:cNvPr id="6" name="AutoShape 6"/>
            <p:cNvSpPr/>
            <p:nvPr/>
          </p:nvSpPr>
          <p:spPr>
            <a:xfrm>
              <a:off x="0" y="3399291"/>
              <a:ext cx="8538607" cy="12700"/>
            </a:xfrm>
            <a:prstGeom prst="rect">
              <a:avLst/>
            </a:prstGeom>
            <a:solidFill>
              <a:srgbClr val="CCED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66675"/>
              <a:ext cx="8538607" cy="1316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700"/>
                </a:lnSpc>
              </a:pPr>
              <a:endParaRPr lang="en-US" sz="7000" dirty="0">
                <a:solidFill>
                  <a:srgbClr val="FFFFFF"/>
                </a:solidFill>
                <a:latin typeface="Muli Black Bold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4054324"/>
              <a:ext cx="8538607" cy="4198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tr-TR" sz="1800" dirty="0">
                  <a:solidFill>
                    <a:srgbClr val="FFFFFF"/>
                  </a:solidFill>
                  <a:latin typeface="Muli Regular"/>
                </a:rPr>
                <a:t> </a:t>
              </a:r>
              <a:endParaRPr lang="en-US" sz="1800" dirty="0">
                <a:solidFill>
                  <a:srgbClr val="FFFFFF"/>
                </a:solidFill>
                <a:latin typeface="Muli Regular"/>
              </a:endParaRPr>
            </a:p>
          </p:txBody>
        </p:sp>
      </p:grpSp>
      <p:sp>
        <p:nvSpPr>
          <p:cNvPr id="32" name="Dikdörtgen 31"/>
          <p:cNvSpPr/>
          <p:nvPr/>
        </p:nvSpPr>
        <p:spPr>
          <a:xfrm>
            <a:off x="1143000" y="5438671"/>
            <a:ext cx="16230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400" dirty="0">
                <a:solidFill>
                  <a:schemeClr val="bg1"/>
                </a:solidFill>
              </a:rPr>
              <a:t>Takım halinde yarışmaya katılan öğrencilerin sergiye davet edilmeleri durumunda, sergide ve sunumda tüm öğrencilerin bulunması zorunludur, aksi halde proje yarışmadan elenir. </a:t>
            </a:r>
          </a:p>
        </p:txBody>
      </p:sp>
      <p:sp>
        <p:nvSpPr>
          <p:cNvPr id="34" name="Dikdörtgen 33"/>
          <p:cNvSpPr/>
          <p:nvPr/>
        </p:nvSpPr>
        <p:spPr>
          <a:xfrm>
            <a:off x="1143000" y="2353986"/>
            <a:ext cx="9144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1EA8DCF0-C45E-433F-8183-8B1078290F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1653290"/>
            <a:ext cx="8839200" cy="3448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304800" y="1409700"/>
            <a:ext cx="10287000" cy="1275540"/>
            <a:chOff x="0" y="0"/>
            <a:chExt cx="7027075" cy="1700719"/>
          </a:xfrm>
        </p:grpSpPr>
        <p:sp>
          <p:nvSpPr>
            <p:cNvPr id="8" name="AutoShape 8"/>
            <p:cNvSpPr/>
            <p:nvPr/>
          </p:nvSpPr>
          <p:spPr>
            <a:xfrm>
              <a:off x="0" y="0"/>
              <a:ext cx="7027075" cy="1700719"/>
            </a:xfrm>
            <a:prstGeom prst="rect">
              <a:avLst/>
            </a:prstGeom>
            <a:solidFill>
              <a:srgbClr val="CCED0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51147" y="565880"/>
              <a:ext cx="6724780" cy="56896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300"/>
                </a:lnSpc>
              </a:pPr>
              <a:r>
                <a:rPr lang="tr-TR" sz="3600" b="1" dirty="0">
                  <a:solidFill>
                    <a:srgbClr val="1B1A1A"/>
                  </a:solidFill>
                  <a:latin typeface="Muli Bold"/>
                </a:rPr>
                <a:t>Ön Değerlendirmede Dikkate Alınan Kriterler </a:t>
              </a:r>
              <a:endParaRPr lang="en-US" sz="3600" b="1" dirty="0">
                <a:solidFill>
                  <a:srgbClr val="1B1A1A"/>
                </a:solidFill>
                <a:latin typeface="Muli Bold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447800" y="3162300"/>
            <a:ext cx="8229600" cy="59477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tr-TR" sz="4800" dirty="0">
                <a:solidFill>
                  <a:schemeClr val="bg1"/>
                </a:solidFill>
              </a:rPr>
              <a:t>1.Özgünlük ve yaratıcılık</a:t>
            </a:r>
          </a:p>
          <a:p>
            <a:r>
              <a:rPr lang="tr-TR" sz="4800" dirty="0">
                <a:solidFill>
                  <a:schemeClr val="bg1"/>
                </a:solidFill>
              </a:rPr>
              <a:t>2. Bilimsel yöntem</a:t>
            </a:r>
          </a:p>
          <a:p>
            <a:r>
              <a:rPr lang="tr-TR" sz="4800" dirty="0">
                <a:solidFill>
                  <a:schemeClr val="bg1"/>
                </a:solidFill>
              </a:rPr>
              <a:t>3. Kaynak taraması</a:t>
            </a:r>
          </a:p>
          <a:p>
            <a:r>
              <a:rPr lang="tr-TR" sz="4800" dirty="0">
                <a:solidFill>
                  <a:schemeClr val="bg1"/>
                </a:solidFill>
              </a:rPr>
              <a:t>4. Sonuç ve öneriler</a:t>
            </a:r>
          </a:p>
          <a:p>
            <a:r>
              <a:rPr lang="tr-TR" sz="4800" dirty="0">
                <a:solidFill>
                  <a:schemeClr val="bg1"/>
                </a:solidFill>
              </a:rPr>
              <a:t>5. Uygulanabilirlik</a:t>
            </a:r>
          </a:p>
          <a:p>
            <a:r>
              <a:rPr lang="tr-TR" sz="4800" dirty="0">
                <a:solidFill>
                  <a:schemeClr val="bg1"/>
                </a:solidFill>
              </a:rPr>
              <a:t>6. Bilimsel etik</a:t>
            </a:r>
          </a:p>
          <a:p>
            <a:r>
              <a:rPr lang="tr-TR" sz="4800" dirty="0">
                <a:solidFill>
                  <a:schemeClr val="bg1"/>
                </a:solidFill>
              </a:rPr>
              <a:t>7. Özümseme </a:t>
            </a:r>
          </a:p>
          <a:p>
            <a:endParaRPr lang="tr-TR" sz="2800" dirty="0">
              <a:solidFill>
                <a:schemeClr val="bg1"/>
              </a:solidFill>
            </a:endParaRPr>
          </a:p>
          <a:p>
            <a:pPr>
              <a:lnSpc>
                <a:spcPts val="2700"/>
              </a:lnSpc>
            </a:pPr>
            <a:endParaRPr lang="en-US" sz="2800" dirty="0">
              <a:solidFill>
                <a:schemeClr val="bg1"/>
              </a:solidFill>
              <a:latin typeface="Muli Regula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0" y="1314450"/>
            <a:ext cx="9525000" cy="1275540"/>
            <a:chOff x="0" y="0"/>
            <a:chExt cx="7027075" cy="1700719"/>
          </a:xfrm>
        </p:grpSpPr>
        <p:sp>
          <p:nvSpPr>
            <p:cNvPr id="8" name="AutoShape 8"/>
            <p:cNvSpPr/>
            <p:nvPr/>
          </p:nvSpPr>
          <p:spPr>
            <a:xfrm>
              <a:off x="0" y="0"/>
              <a:ext cx="7027075" cy="1700719"/>
            </a:xfrm>
            <a:prstGeom prst="rect">
              <a:avLst/>
            </a:prstGeom>
            <a:solidFill>
              <a:srgbClr val="CCED00"/>
            </a:solidFill>
          </p:spPr>
          <p:txBody>
            <a:bodyPr/>
            <a:lstStyle/>
            <a:p>
              <a:endParaRPr lang="tr-TR" dirty="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406400" y="294734"/>
              <a:ext cx="6400799" cy="56425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300"/>
                </a:lnSpc>
              </a:pPr>
              <a:endParaRPr lang="en-US" sz="2800" dirty="0">
                <a:solidFill>
                  <a:srgbClr val="1B1A1A"/>
                </a:solidFill>
                <a:latin typeface="Muli Bold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409700" y="2781300"/>
            <a:ext cx="15087600" cy="12080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endParaRPr lang="tr-TR" sz="2800" dirty="0">
              <a:solidFill>
                <a:schemeClr val="bg1"/>
              </a:solidFill>
            </a:endParaRPr>
          </a:p>
          <a:p>
            <a:endParaRPr lang="tr-TR" sz="2800" dirty="0">
              <a:solidFill>
                <a:schemeClr val="bg1"/>
              </a:solidFill>
            </a:endParaRPr>
          </a:p>
          <a:p>
            <a:pPr>
              <a:lnSpc>
                <a:spcPts val="2700"/>
              </a:lnSpc>
            </a:pPr>
            <a:endParaRPr lang="en-US" sz="2800" dirty="0">
              <a:solidFill>
                <a:schemeClr val="bg1"/>
              </a:solidFill>
              <a:latin typeface="Muli Regular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366630" y="1529998"/>
            <a:ext cx="90059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/>
              <a:t>Final Sergisi Proje Değerlendirme Süreci 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71BB2604-0A84-422B-B7F4-39CCF7EED979}"/>
              </a:ext>
            </a:extLst>
          </p:cNvPr>
          <p:cNvSpPr txBox="1"/>
          <p:nvPr/>
        </p:nvSpPr>
        <p:spPr>
          <a:xfrm>
            <a:off x="838200" y="2805539"/>
            <a:ext cx="1691640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</a:rPr>
              <a:t>*Final sergisine çağrılan projeler, poster ve sözlü sunum olmak üzere iki aşamada değerlendirilir. </a:t>
            </a:r>
          </a:p>
          <a:p>
            <a:endParaRPr lang="tr-TR" sz="2800" dirty="0">
              <a:solidFill>
                <a:schemeClr val="bg1"/>
              </a:solidFill>
            </a:endParaRPr>
          </a:p>
          <a:p>
            <a:r>
              <a:rPr lang="tr-TR" sz="2800" dirty="0">
                <a:solidFill>
                  <a:schemeClr val="bg1"/>
                </a:solidFill>
              </a:rPr>
              <a:t>*Sergi için gerekli stant, pano, masa ve sandalye gibi malzemeler ile sözlü sunum için gerekli bilgisayar ve projeksiyon cihazı TÜBİTAK tarafından temin edilir.</a:t>
            </a:r>
          </a:p>
          <a:p>
            <a:endParaRPr lang="tr-TR" sz="2800" dirty="0">
              <a:solidFill>
                <a:schemeClr val="bg1"/>
              </a:solidFill>
            </a:endParaRPr>
          </a:p>
          <a:p>
            <a:r>
              <a:rPr lang="tr-TR" sz="2800" dirty="0">
                <a:solidFill>
                  <a:schemeClr val="bg1"/>
                </a:solidFill>
              </a:rPr>
              <a:t>*Projeler bir uygulama ya da model, tasarım içeriyorsa masa üzerinde sergilenebilir. </a:t>
            </a:r>
          </a:p>
          <a:p>
            <a:endParaRPr lang="tr-TR" sz="2800" dirty="0">
              <a:solidFill>
                <a:schemeClr val="bg1"/>
              </a:solidFill>
            </a:endParaRPr>
          </a:p>
          <a:p>
            <a:r>
              <a:rPr lang="tr-TR" sz="2800" dirty="0">
                <a:solidFill>
                  <a:schemeClr val="bg1"/>
                </a:solidFill>
              </a:rPr>
              <a:t>*Sergi süresince öğrenci grupları, misafirler ve jüri üyeleri projeleri ziyaret ederek, projeyi hazırlayan öğrencilere sorular sorabilir. </a:t>
            </a:r>
          </a:p>
          <a:p>
            <a:endParaRPr lang="tr-TR" sz="2800" dirty="0">
              <a:solidFill>
                <a:schemeClr val="bg1"/>
              </a:solidFill>
            </a:endParaRPr>
          </a:p>
          <a:p>
            <a:r>
              <a:rPr lang="tr-TR" sz="2800" dirty="0">
                <a:solidFill>
                  <a:schemeClr val="bg1"/>
                </a:solidFill>
              </a:rPr>
              <a:t>*Bu sırada danışmanlar sözlü sunum ve sorulara kesinlikle müdahale etmemelidir.</a:t>
            </a:r>
          </a:p>
          <a:p>
            <a:endParaRPr lang="tr-TR" sz="2800" dirty="0">
              <a:solidFill>
                <a:schemeClr val="bg1"/>
              </a:solidFill>
            </a:endParaRPr>
          </a:p>
          <a:p>
            <a:r>
              <a:rPr lang="tr-TR" sz="2800" dirty="0">
                <a:solidFill>
                  <a:schemeClr val="bg1"/>
                </a:solidFill>
              </a:rPr>
              <a:t>*Final Sergisine katılan öğrencilerin 10 dakikalık bilgisayar ortamında sunu (en fazla 30 slayt) hazırlamaları gereklidir. </a:t>
            </a:r>
          </a:p>
          <a:p>
            <a:endParaRPr lang="tr-TR" sz="2800" dirty="0">
              <a:solidFill>
                <a:schemeClr val="bg1"/>
              </a:solidFill>
            </a:endParaRPr>
          </a:p>
          <a:p>
            <a:r>
              <a:rPr lang="tr-TR" sz="2800" dirty="0">
                <a:solidFill>
                  <a:schemeClr val="bg1"/>
                </a:solidFill>
              </a:rPr>
              <a:t>*Sözlü sunum sergi alanından farklı bir salonda, sadece öğrencilerin katılımıyla jüri üyelerine yapılır. </a:t>
            </a:r>
          </a:p>
        </p:txBody>
      </p:sp>
    </p:spTree>
    <p:extLst>
      <p:ext uri="{BB962C8B-B14F-4D97-AF65-F5344CB8AC3E}">
        <p14:creationId xmlns:p14="http://schemas.microsoft.com/office/powerpoint/2010/main" val="4011016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920</Words>
  <Application>Microsoft Office PowerPoint</Application>
  <PresentationFormat>Özel</PresentationFormat>
  <Paragraphs>111</Paragraphs>
  <Slides>13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20" baseType="lpstr">
      <vt:lpstr>Muli Black Bold</vt:lpstr>
      <vt:lpstr>Arial</vt:lpstr>
      <vt:lpstr>Calibri</vt:lpstr>
      <vt:lpstr>Muli Regular Bold</vt:lpstr>
      <vt:lpstr>Muli Bold</vt:lpstr>
      <vt:lpstr>Muli Regular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</dc:title>
  <dc:creator>Ferit ARSLAN</dc:creator>
  <cp:lastModifiedBy>Orhan Gazi Demirci</cp:lastModifiedBy>
  <cp:revision>77</cp:revision>
  <dcterms:created xsi:type="dcterms:W3CDTF">2006-08-16T00:00:00Z</dcterms:created>
  <dcterms:modified xsi:type="dcterms:W3CDTF">2021-12-21T21:27:59Z</dcterms:modified>
  <dc:identifier>DAEPGfFSANE</dc:identifier>
</cp:coreProperties>
</file>